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80" r:id="rId1"/>
  </p:sldMasterIdLst>
  <p:notesMasterIdLst>
    <p:notesMasterId r:id="rId23"/>
  </p:notesMasterIdLst>
  <p:sldIdLst>
    <p:sldId id="256" r:id="rId2"/>
    <p:sldId id="268" r:id="rId3"/>
    <p:sldId id="269" r:id="rId4"/>
    <p:sldId id="270" r:id="rId5"/>
    <p:sldId id="271" r:id="rId6"/>
    <p:sldId id="261" r:id="rId7"/>
    <p:sldId id="262" r:id="rId8"/>
    <p:sldId id="263" r:id="rId9"/>
    <p:sldId id="272" r:id="rId10"/>
    <p:sldId id="260" r:id="rId11"/>
    <p:sldId id="259" r:id="rId12"/>
    <p:sldId id="266" r:id="rId13"/>
    <p:sldId id="267" r:id="rId14"/>
    <p:sldId id="273" r:id="rId15"/>
    <p:sldId id="264" r:id="rId16"/>
    <p:sldId id="265" r:id="rId17"/>
    <p:sldId id="276" r:id="rId18"/>
    <p:sldId id="257" r:id="rId19"/>
    <p:sldId id="275" r:id="rId20"/>
    <p:sldId id="274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EC1204-0BC6-4E50-B222-E5B0786D7A1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7504A3-28B8-4CDD-A1D7-7F85ED3B0154}">
      <dgm:prSet/>
      <dgm:spPr/>
      <dgm:t>
        <a:bodyPr/>
        <a:lstStyle/>
        <a:p>
          <a:r>
            <a:rPr lang="pl-PL" dirty="0"/>
            <a:t>Określenie to odnosi się do nieakceptowanych kulturowo</a:t>
          </a:r>
          <a:br>
            <a:rPr lang="pl-PL" dirty="0"/>
          </a:br>
          <a:r>
            <a:rPr lang="pl-PL" dirty="0"/>
            <a:t>i społecznie </a:t>
          </a:r>
          <a:r>
            <a:rPr lang="pl-PL" dirty="0" err="1"/>
            <a:t>zachowań</a:t>
          </a:r>
          <a:r>
            <a:rPr lang="pl-PL" dirty="0"/>
            <a:t>, pozbawionych intencji samobójczej, polegających na celowym naruszeniu ciągłości tkanki własnego ciała bądź doprowadzeniu do powstania innych obrażeń. Wyróżniamy:</a:t>
          </a:r>
          <a:endParaRPr lang="en-US" dirty="0"/>
        </a:p>
      </dgm:t>
    </dgm:pt>
    <dgm:pt modelId="{4EBFE44D-05D5-4D53-9BC3-C78C4B29E817}" type="parTrans" cxnId="{DBD5098B-694E-42BA-9C67-45F2159622AB}">
      <dgm:prSet/>
      <dgm:spPr/>
      <dgm:t>
        <a:bodyPr/>
        <a:lstStyle/>
        <a:p>
          <a:endParaRPr lang="en-US"/>
        </a:p>
      </dgm:t>
    </dgm:pt>
    <dgm:pt modelId="{C897917F-C4B6-4972-BF0B-58577413A068}" type="sibTrans" cxnId="{DBD5098B-694E-42BA-9C67-45F2159622AB}">
      <dgm:prSet/>
      <dgm:spPr/>
      <dgm:t>
        <a:bodyPr/>
        <a:lstStyle/>
        <a:p>
          <a:endParaRPr lang="en-US"/>
        </a:p>
      </dgm:t>
    </dgm:pt>
    <dgm:pt modelId="{F4665380-5702-4742-B24E-1B73AABE9503}">
      <dgm:prSet/>
      <dgm:spPr/>
      <dgm:t>
        <a:bodyPr/>
        <a:lstStyle/>
        <a:p>
          <a:r>
            <a:rPr lang="pl-PL" u="sng"/>
            <a:t>samouszkodzenia stereotypowe </a:t>
          </a:r>
          <a:r>
            <a:rPr lang="pl-PL"/>
            <a:t>(takie jak rytmiczne uderzanie  głową w ścianę, samouszkodzenia wielkie (takie jak autokastracja, obcięcie kończyny. Występują one najrzadziej, jednak mają najpoważniejsze konsekwencje dla zdrowia i życia. Podejmowane są zazwyczaj w psychozach lub stanach silnego upojenia alkoholowego), </a:t>
          </a:r>
          <a:endParaRPr lang="en-US"/>
        </a:p>
      </dgm:t>
    </dgm:pt>
    <dgm:pt modelId="{DFB9B765-8EA3-4C9C-BD4B-4C9A2CF1262A}" type="parTrans" cxnId="{2D39ED70-B7BF-482C-A666-C7DB95585895}">
      <dgm:prSet/>
      <dgm:spPr/>
      <dgm:t>
        <a:bodyPr/>
        <a:lstStyle/>
        <a:p>
          <a:endParaRPr lang="en-US"/>
        </a:p>
      </dgm:t>
    </dgm:pt>
    <dgm:pt modelId="{0E0875F7-5E5D-4AA3-B0E6-33FCEC606A3F}" type="sibTrans" cxnId="{2D39ED70-B7BF-482C-A666-C7DB95585895}">
      <dgm:prSet/>
      <dgm:spPr/>
      <dgm:t>
        <a:bodyPr/>
        <a:lstStyle/>
        <a:p>
          <a:endParaRPr lang="en-US"/>
        </a:p>
      </dgm:t>
    </dgm:pt>
    <dgm:pt modelId="{58322F35-5E92-46D8-9F10-1816FAA3675C}">
      <dgm:prSet/>
      <dgm:spPr/>
      <dgm:t>
        <a:bodyPr/>
        <a:lstStyle/>
        <a:p>
          <a:r>
            <a:rPr lang="pl-PL" u="sng"/>
            <a:t>samouszkodzenia kompulsywne </a:t>
          </a:r>
          <a:r>
            <a:rPr lang="pl-PL"/>
            <a:t>(polegają one na wielokrotnym,  nawet codziennym, powtarzaniu czynności  autodestruktywnej w taki sam sposób. Mogą mieć formę zrytualizowaną  (wyrywanie włosów z określonego miejsca  głowy, wyciskanie skóry) bądź zautomatyzowaną (skubanie i drapanie  zmian skórnych), </a:t>
          </a:r>
          <a:endParaRPr lang="en-US"/>
        </a:p>
      </dgm:t>
    </dgm:pt>
    <dgm:pt modelId="{19407FF6-B42C-4A93-9E0A-6A31EA8A6DC3}" type="parTrans" cxnId="{087FE23A-A04E-4BDF-AA88-377E62F82B01}">
      <dgm:prSet/>
      <dgm:spPr/>
      <dgm:t>
        <a:bodyPr/>
        <a:lstStyle/>
        <a:p>
          <a:endParaRPr lang="en-US"/>
        </a:p>
      </dgm:t>
    </dgm:pt>
    <dgm:pt modelId="{883D97CA-BFAB-40BC-BA42-C1DCE68F73DE}" type="sibTrans" cxnId="{087FE23A-A04E-4BDF-AA88-377E62F82B01}">
      <dgm:prSet/>
      <dgm:spPr/>
      <dgm:t>
        <a:bodyPr/>
        <a:lstStyle/>
        <a:p>
          <a:endParaRPr lang="en-US"/>
        </a:p>
      </dgm:t>
    </dgm:pt>
    <dgm:pt modelId="{6EEB951B-962F-4377-A0E2-0C6D469E8062}">
      <dgm:prSet/>
      <dgm:spPr/>
      <dgm:t>
        <a:bodyPr/>
        <a:lstStyle/>
        <a:p>
          <a:r>
            <a:rPr lang="pl-PL" u="sng"/>
            <a:t>samouszkodzenia impulsywne </a:t>
          </a:r>
          <a:r>
            <a:rPr lang="pl-PL"/>
            <a:t>(polegają na nacinaniu skóry ostrymi narzędziami lub przypalaniu jej, biciu się, drapaniu, gryzieniu, nakłuwaniu ciała, zazwyczaj pod wpływem trudnego do pohamowania impulsu związanego z silnym napięciem. Najczęściej ranione są ramiona, przedramiona i uda, rzadziej brzuch w piersi). </a:t>
          </a:r>
          <a:endParaRPr lang="en-US"/>
        </a:p>
      </dgm:t>
    </dgm:pt>
    <dgm:pt modelId="{4866F56B-E2D1-4708-B52B-84E638B56736}" type="parTrans" cxnId="{BACC02FE-57F7-4595-8EDC-43848135F6DC}">
      <dgm:prSet/>
      <dgm:spPr/>
      <dgm:t>
        <a:bodyPr/>
        <a:lstStyle/>
        <a:p>
          <a:endParaRPr lang="en-US"/>
        </a:p>
      </dgm:t>
    </dgm:pt>
    <dgm:pt modelId="{F76D84BB-9D85-4623-A893-BE470FAF1540}" type="sibTrans" cxnId="{BACC02FE-57F7-4595-8EDC-43848135F6DC}">
      <dgm:prSet/>
      <dgm:spPr/>
      <dgm:t>
        <a:bodyPr/>
        <a:lstStyle/>
        <a:p>
          <a:endParaRPr lang="en-US"/>
        </a:p>
      </dgm:t>
    </dgm:pt>
    <dgm:pt modelId="{408565ED-E1D8-4CF6-83E6-D8AC74991210}" type="pres">
      <dgm:prSet presAssocID="{77EC1204-0BC6-4E50-B222-E5B0786D7A17}" presName="linear" presStyleCnt="0">
        <dgm:presLayoutVars>
          <dgm:animLvl val="lvl"/>
          <dgm:resizeHandles val="exact"/>
        </dgm:presLayoutVars>
      </dgm:prSet>
      <dgm:spPr/>
    </dgm:pt>
    <dgm:pt modelId="{CE2E9D2D-14ED-4978-96EF-9CAA5B460F00}" type="pres">
      <dgm:prSet presAssocID="{437504A3-28B8-4CDD-A1D7-7F85ED3B015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06C7820-B267-4EE0-BD4D-22B6BB433DBA}" type="pres">
      <dgm:prSet presAssocID="{437504A3-28B8-4CDD-A1D7-7F85ED3B0154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CAFB400-F326-4F23-8C29-AC2B07DB425C}" type="presOf" srcId="{77EC1204-0BC6-4E50-B222-E5B0786D7A17}" destId="{408565ED-E1D8-4CF6-83E6-D8AC74991210}" srcOrd="0" destOrd="0" presId="urn:microsoft.com/office/officeart/2005/8/layout/vList2"/>
    <dgm:cxn modelId="{087FE23A-A04E-4BDF-AA88-377E62F82B01}" srcId="{437504A3-28B8-4CDD-A1D7-7F85ED3B0154}" destId="{58322F35-5E92-46D8-9F10-1816FAA3675C}" srcOrd="1" destOrd="0" parTransId="{19407FF6-B42C-4A93-9E0A-6A31EA8A6DC3}" sibTransId="{883D97CA-BFAB-40BC-BA42-C1DCE68F73DE}"/>
    <dgm:cxn modelId="{2D39ED70-B7BF-482C-A666-C7DB95585895}" srcId="{437504A3-28B8-4CDD-A1D7-7F85ED3B0154}" destId="{F4665380-5702-4742-B24E-1B73AABE9503}" srcOrd="0" destOrd="0" parTransId="{DFB9B765-8EA3-4C9C-BD4B-4C9A2CF1262A}" sibTransId="{0E0875F7-5E5D-4AA3-B0E6-33FCEC606A3F}"/>
    <dgm:cxn modelId="{4B72FD75-25A5-4FDC-B677-9C3BDBD1A72D}" type="presOf" srcId="{F4665380-5702-4742-B24E-1B73AABE9503}" destId="{A06C7820-B267-4EE0-BD4D-22B6BB433DBA}" srcOrd="0" destOrd="0" presId="urn:microsoft.com/office/officeart/2005/8/layout/vList2"/>
    <dgm:cxn modelId="{DC82397B-5B4F-4F1B-B89A-C0A953FAF68A}" type="presOf" srcId="{58322F35-5E92-46D8-9F10-1816FAA3675C}" destId="{A06C7820-B267-4EE0-BD4D-22B6BB433DBA}" srcOrd="0" destOrd="1" presId="urn:microsoft.com/office/officeart/2005/8/layout/vList2"/>
    <dgm:cxn modelId="{DBD5098B-694E-42BA-9C67-45F2159622AB}" srcId="{77EC1204-0BC6-4E50-B222-E5B0786D7A17}" destId="{437504A3-28B8-4CDD-A1D7-7F85ED3B0154}" srcOrd="0" destOrd="0" parTransId="{4EBFE44D-05D5-4D53-9BC3-C78C4B29E817}" sibTransId="{C897917F-C4B6-4972-BF0B-58577413A068}"/>
    <dgm:cxn modelId="{9933B09A-E832-4DA7-A431-C964EF32D060}" type="presOf" srcId="{6EEB951B-962F-4377-A0E2-0C6D469E8062}" destId="{A06C7820-B267-4EE0-BD4D-22B6BB433DBA}" srcOrd="0" destOrd="2" presId="urn:microsoft.com/office/officeart/2005/8/layout/vList2"/>
    <dgm:cxn modelId="{8B2534E2-7FFC-49D0-A8F8-5D7369645C04}" type="presOf" srcId="{437504A3-28B8-4CDD-A1D7-7F85ED3B0154}" destId="{CE2E9D2D-14ED-4978-96EF-9CAA5B460F00}" srcOrd="0" destOrd="0" presId="urn:microsoft.com/office/officeart/2005/8/layout/vList2"/>
    <dgm:cxn modelId="{BACC02FE-57F7-4595-8EDC-43848135F6DC}" srcId="{437504A3-28B8-4CDD-A1D7-7F85ED3B0154}" destId="{6EEB951B-962F-4377-A0E2-0C6D469E8062}" srcOrd="2" destOrd="0" parTransId="{4866F56B-E2D1-4708-B52B-84E638B56736}" sibTransId="{F76D84BB-9D85-4623-A893-BE470FAF1540}"/>
    <dgm:cxn modelId="{47577B7D-A2E1-4085-AF86-339F180CB34A}" type="presParOf" srcId="{408565ED-E1D8-4CF6-83E6-D8AC74991210}" destId="{CE2E9D2D-14ED-4978-96EF-9CAA5B460F00}" srcOrd="0" destOrd="0" presId="urn:microsoft.com/office/officeart/2005/8/layout/vList2"/>
    <dgm:cxn modelId="{6C86239D-BFC3-4147-93F4-428CFD5BAE4A}" type="presParOf" srcId="{408565ED-E1D8-4CF6-83E6-D8AC74991210}" destId="{A06C7820-B267-4EE0-BD4D-22B6BB433DB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84014-F105-4DA3-8C80-561FFDB129E9}" type="doc">
      <dgm:prSet loTypeId="urn:microsoft.com/office/officeart/2005/8/layout/defaul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E5FA40A-49A4-4936-9840-87E985E4186B}">
      <dgm:prSet/>
      <dgm:spPr/>
      <dgm:t>
        <a:bodyPr/>
        <a:lstStyle/>
        <a:p>
          <a:r>
            <a:rPr lang="pl-PL"/>
            <a:t>Wzmianki o samobójstw, śmierci, poczuciu bezsensu życia, bezradności (werbalne i niewerbalne)</a:t>
          </a:r>
          <a:endParaRPr lang="en-US"/>
        </a:p>
      </dgm:t>
    </dgm:pt>
    <dgm:pt modelId="{EF6ADF74-6531-4E73-831C-2C9F4B64390A}" type="parTrans" cxnId="{056E5C8E-BE9B-4948-B208-732259FB46BB}">
      <dgm:prSet/>
      <dgm:spPr/>
      <dgm:t>
        <a:bodyPr/>
        <a:lstStyle/>
        <a:p>
          <a:endParaRPr lang="en-US"/>
        </a:p>
      </dgm:t>
    </dgm:pt>
    <dgm:pt modelId="{79159C46-AC9B-4250-8215-70347151D922}" type="sibTrans" cxnId="{056E5C8E-BE9B-4948-B208-732259FB46BB}">
      <dgm:prSet/>
      <dgm:spPr/>
      <dgm:t>
        <a:bodyPr/>
        <a:lstStyle/>
        <a:p>
          <a:endParaRPr lang="en-US"/>
        </a:p>
      </dgm:t>
    </dgm:pt>
    <dgm:pt modelId="{21B09D61-FC7B-48EE-9E97-7D229CFC91DB}">
      <dgm:prSet/>
      <dgm:spPr/>
      <dgm:t>
        <a:bodyPr/>
        <a:lstStyle/>
        <a:p>
          <a:r>
            <a:rPr lang="pl-PL"/>
            <a:t>Zmiany zachowania (np. rozdawanie swoich cennych rzeczy, izolowanie się od innych, zaniedbywanie wyglądu, określony typ muzyki, agresja jawna lub tłumiona)</a:t>
          </a:r>
          <a:endParaRPr lang="en-US"/>
        </a:p>
      </dgm:t>
    </dgm:pt>
    <dgm:pt modelId="{1B067559-562F-46E7-A2EE-FDEF2C137CC7}" type="parTrans" cxnId="{DEF17964-AF78-49BB-ACE5-A9C564631183}">
      <dgm:prSet/>
      <dgm:spPr/>
      <dgm:t>
        <a:bodyPr/>
        <a:lstStyle/>
        <a:p>
          <a:endParaRPr lang="en-US"/>
        </a:p>
      </dgm:t>
    </dgm:pt>
    <dgm:pt modelId="{5A27CBC2-D7F0-4349-AE3C-E614AD4F9118}" type="sibTrans" cxnId="{DEF17964-AF78-49BB-ACE5-A9C564631183}">
      <dgm:prSet/>
      <dgm:spPr/>
      <dgm:t>
        <a:bodyPr/>
        <a:lstStyle/>
        <a:p>
          <a:endParaRPr lang="en-US"/>
        </a:p>
      </dgm:t>
    </dgm:pt>
    <dgm:pt modelId="{D705C231-991B-4C89-87D5-766B7A0B6895}">
      <dgm:prSet/>
      <dgm:spPr/>
      <dgm:t>
        <a:bodyPr/>
        <a:lstStyle/>
        <a:p>
          <a:r>
            <a:rPr lang="pl-PL"/>
            <a:t>Wcześniejsze zachowania impulsywne, próby samobójcze, samouszkodzenia</a:t>
          </a:r>
          <a:endParaRPr lang="en-US"/>
        </a:p>
      </dgm:t>
    </dgm:pt>
    <dgm:pt modelId="{06DD9B3E-D5A3-45DB-8164-F5101C5DE3DE}" type="parTrans" cxnId="{6F0887DD-6AB2-4589-99C9-3A14DF249220}">
      <dgm:prSet/>
      <dgm:spPr/>
      <dgm:t>
        <a:bodyPr/>
        <a:lstStyle/>
        <a:p>
          <a:endParaRPr lang="en-US"/>
        </a:p>
      </dgm:t>
    </dgm:pt>
    <dgm:pt modelId="{983DF6A2-8842-498D-9CB5-2CC23D0A1E13}" type="sibTrans" cxnId="{6F0887DD-6AB2-4589-99C9-3A14DF249220}">
      <dgm:prSet/>
      <dgm:spPr/>
      <dgm:t>
        <a:bodyPr/>
        <a:lstStyle/>
        <a:p>
          <a:endParaRPr lang="en-US"/>
        </a:p>
      </dgm:t>
    </dgm:pt>
    <dgm:pt modelId="{6131BF4D-834F-404D-A2F7-803D3411F1EF}">
      <dgm:prSet/>
      <dgm:spPr/>
      <dgm:t>
        <a:bodyPr/>
        <a:lstStyle/>
        <a:p>
          <a:r>
            <a:rPr lang="pl-PL"/>
            <a:t>Obecność zaburzeń psychicznych –depresja, schizofrenia, zaburzenie osobowości, nadużywanie substancji psychoaktywnych</a:t>
          </a:r>
          <a:endParaRPr lang="en-US"/>
        </a:p>
      </dgm:t>
    </dgm:pt>
    <dgm:pt modelId="{9A0A568B-9A0B-467D-978B-13C4B8107B9D}" type="parTrans" cxnId="{766266D3-6879-4DCC-8911-E415F6AE7C8E}">
      <dgm:prSet/>
      <dgm:spPr/>
      <dgm:t>
        <a:bodyPr/>
        <a:lstStyle/>
        <a:p>
          <a:endParaRPr lang="en-US"/>
        </a:p>
      </dgm:t>
    </dgm:pt>
    <dgm:pt modelId="{8F3ABDC2-5E3A-43B0-966F-6CEE6CCBF987}" type="sibTrans" cxnId="{766266D3-6879-4DCC-8911-E415F6AE7C8E}">
      <dgm:prSet/>
      <dgm:spPr/>
      <dgm:t>
        <a:bodyPr/>
        <a:lstStyle/>
        <a:p>
          <a:endParaRPr lang="en-US"/>
        </a:p>
      </dgm:t>
    </dgm:pt>
    <dgm:pt modelId="{420D8590-9681-44E1-A1E7-621C1C066CDB}">
      <dgm:prSet/>
      <dgm:spPr/>
      <dgm:t>
        <a:bodyPr/>
        <a:lstStyle/>
        <a:p>
          <a:r>
            <a:rPr lang="pl-PL" dirty="0"/>
            <a:t>Trudna sytuacja życiowa (np. konflikty w rodzinie, samotność, doświadczanie przemocy, niepowodzenia szkolne, odrzucenie przez osobę znaczącą, utrata kogoś lub czegoś)</a:t>
          </a:r>
          <a:endParaRPr lang="en-US" dirty="0"/>
        </a:p>
      </dgm:t>
    </dgm:pt>
    <dgm:pt modelId="{4335C5C8-E67C-4E2F-BF4C-E52D107B575B}" type="parTrans" cxnId="{555612C2-6540-4ECE-9358-423A02B7CE85}">
      <dgm:prSet/>
      <dgm:spPr/>
      <dgm:t>
        <a:bodyPr/>
        <a:lstStyle/>
        <a:p>
          <a:endParaRPr lang="en-US"/>
        </a:p>
      </dgm:t>
    </dgm:pt>
    <dgm:pt modelId="{1246A5FE-7F3C-42B6-9DAB-42E0AC21C49F}" type="sibTrans" cxnId="{555612C2-6540-4ECE-9358-423A02B7CE85}">
      <dgm:prSet/>
      <dgm:spPr/>
      <dgm:t>
        <a:bodyPr/>
        <a:lstStyle/>
        <a:p>
          <a:endParaRPr lang="en-US"/>
        </a:p>
      </dgm:t>
    </dgm:pt>
    <dgm:pt modelId="{F2F8CE6E-1BDE-4EE2-996A-600D13DC2DD2}">
      <dgm:prSet/>
      <dgm:spPr/>
      <dgm:t>
        <a:bodyPr/>
        <a:lstStyle/>
        <a:p>
          <a:r>
            <a:rPr lang="pl-PL" dirty="0"/>
            <a:t>Zaburzenia psychiczne</a:t>
          </a:r>
          <a:br>
            <a:rPr lang="pl-PL" dirty="0"/>
          </a:br>
          <a:r>
            <a:rPr lang="pl-PL" dirty="0"/>
            <a:t>i samobójstwa w rodzinie.</a:t>
          </a:r>
          <a:endParaRPr lang="en-US" dirty="0"/>
        </a:p>
      </dgm:t>
    </dgm:pt>
    <dgm:pt modelId="{C3E3286E-3938-4B7D-9625-7827CFAFD0B7}" type="parTrans" cxnId="{3CE98708-6196-4B78-B8C6-F872A4BD6B1D}">
      <dgm:prSet/>
      <dgm:spPr/>
      <dgm:t>
        <a:bodyPr/>
        <a:lstStyle/>
        <a:p>
          <a:endParaRPr lang="en-US"/>
        </a:p>
      </dgm:t>
    </dgm:pt>
    <dgm:pt modelId="{BA4693E0-8D8E-412E-9B1D-08F8DB25FEB3}" type="sibTrans" cxnId="{3CE98708-6196-4B78-B8C6-F872A4BD6B1D}">
      <dgm:prSet/>
      <dgm:spPr/>
      <dgm:t>
        <a:bodyPr/>
        <a:lstStyle/>
        <a:p>
          <a:endParaRPr lang="en-US"/>
        </a:p>
      </dgm:t>
    </dgm:pt>
    <dgm:pt modelId="{00DAB78A-DC99-4092-B912-C84AB8FEFBC2}" type="pres">
      <dgm:prSet presAssocID="{D4984014-F105-4DA3-8C80-561FFDB129E9}" presName="diagram" presStyleCnt="0">
        <dgm:presLayoutVars>
          <dgm:dir/>
          <dgm:resizeHandles val="exact"/>
        </dgm:presLayoutVars>
      </dgm:prSet>
      <dgm:spPr/>
    </dgm:pt>
    <dgm:pt modelId="{345722ED-CB2C-4126-87B9-24E53E75E417}" type="pres">
      <dgm:prSet presAssocID="{CE5FA40A-49A4-4936-9840-87E985E4186B}" presName="node" presStyleLbl="node1" presStyleIdx="0" presStyleCnt="6">
        <dgm:presLayoutVars>
          <dgm:bulletEnabled val="1"/>
        </dgm:presLayoutVars>
      </dgm:prSet>
      <dgm:spPr/>
    </dgm:pt>
    <dgm:pt modelId="{EA61B72F-829C-47DB-A5CE-7F68C8D545B6}" type="pres">
      <dgm:prSet presAssocID="{79159C46-AC9B-4250-8215-70347151D922}" presName="sibTrans" presStyleCnt="0"/>
      <dgm:spPr/>
    </dgm:pt>
    <dgm:pt modelId="{970434A7-C112-4558-9B48-C5019A3CA0F5}" type="pres">
      <dgm:prSet presAssocID="{21B09D61-FC7B-48EE-9E97-7D229CFC91DB}" presName="node" presStyleLbl="node1" presStyleIdx="1" presStyleCnt="6">
        <dgm:presLayoutVars>
          <dgm:bulletEnabled val="1"/>
        </dgm:presLayoutVars>
      </dgm:prSet>
      <dgm:spPr/>
    </dgm:pt>
    <dgm:pt modelId="{D47F0B60-B223-4A2E-8FF1-CC05A76CADA6}" type="pres">
      <dgm:prSet presAssocID="{5A27CBC2-D7F0-4349-AE3C-E614AD4F9118}" presName="sibTrans" presStyleCnt="0"/>
      <dgm:spPr/>
    </dgm:pt>
    <dgm:pt modelId="{0764E14A-C127-4AED-9074-715B084C4D7A}" type="pres">
      <dgm:prSet presAssocID="{D705C231-991B-4C89-87D5-766B7A0B6895}" presName="node" presStyleLbl="node1" presStyleIdx="2" presStyleCnt="6">
        <dgm:presLayoutVars>
          <dgm:bulletEnabled val="1"/>
        </dgm:presLayoutVars>
      </dgm:prSet>
      <dgm:spPr/>
    </dgm:pt>
    <dgm:pt modelId="{80E75F89-8DE3-41E3-B256-99CF6E7B00FD}" type="pres">
      <dgm:prSet presAssocID="{983DF6A2-8842-498D-9CB5-2CC23D0A1E13}" presName="sibTrans" presStyleCnt="0"/>
      <dgm:spPr/>
    </dgm:pt>
    <dgm:pt modelId="{DC74E85D-1552-4345-869B-DBB3E271AB75}" type="pres">
      <dgm:prSet presAssocID="{6131BF4D-834F-404D-A2F7-803D3411F1EF}" presName="node" presStyleLbl="node1" presStyleIdx="3" presStyleCnt="6">
        <dgm:presLayoutVars>
          <dgm:bulletEnabled val="1"/>
        </dgm:presLayoutVars>
      </dgm:prSet>
      <dgm:spPr/>
    </dgm:pt>
    <dgm:pt modelId="{EB7F7993-A5C0-41E9-9F48-F5CCA9E9DAE4}" type="pres">
      <dgm:prSet presAssocID="{8F3ABDC2-5E3A-43B0-966F-6CEE6CCBF987}" presName="sibTrans" presStyleCnt="0"/>
      <dgm:spPr/>
    </dgm:pt>
    <dgm:pt modelId="{97746B5C-24F5-4F05-98C3-8ED705A4D66A}" type="pres">
      <dgm:prSet presAssocID="{420D8590-9681-44E1-A1E7-621C1C066CDB}" presName="node" presStyleLbl="node1" presStyleIdx="4" presStyleCnt="6">
        <dgm:presLayoutVars>
          <dgm:bulletEnabled val="1"/>
        </dgm:presLayoutVars>
      </dgm:prSet>
      <dgm:spPr/>
    </dgm:pt>
    <dgm:pt modelId="{3E196057-E67E-4D99-971C-0B2A743D0271}" type="pres">
      <dgm:prSet presAssocID="{1246A5FE-7F3C-42B6-9DAB-42E0AC21C49F}" presName="sibTrans" presStyleCnt="0"/>
      <dgm:spPr/>
    </dgm:pt>
    <dgm:pt modelId="{3D1D2806-3403-429B-86B2-99465D1AFD20}" type="pres">
      <dgm:prSet presAssocID="{F2F8CE6E-1BDE-4EE2-996A-600D13DC2DD2}" presName="node" presStyleLbl="node1" presStyleIdx="5" presStyleCnt="6">
        <dgm:presLayoutVars>
          <dgm:bulletEnabled val="1"/>
        </dgm:presLayoutVars>
      </dgm:prSet>
      <dgm:spPr/>
    </dgm:pt>
  </dgm:ptLst>
  <dgm:cxnLst>
    <dgm:cxn modelId="{3CE98708-6196-4B78-B8C6-F872A4BD6B1D}" srcId="{D4984014-F105-4DA3-8C80-561FFDB129E9}" destId="{F2F8CE6E-1BDE-4EE2-996A-600D13DC2DD2}" srcOrd="5" destOrd="0" parTransId="{C3E3286E-3938-4B7D-9625-7827CFAFD0B7}" sibTransId="{BA4693E0-8D8E-412E-9B1D-08F8DB25FEB3}"/>
    <dgm:cxn modelId="{DEF17964-AF78-49BB-ACE5-A9C564631183}" srcId="{D4984014-F105-4DA3-8C80-561FFDB129E9}" destId="{21B09D61-FC7B-48EE-9E97-7D229CFC91DB}" srcOrd="1" destOrd="0" parTransId="{1B067559-562F-46E7-A2EE-FDEF2C137CC7}" sibTransId="{5A27CBC2-D7F0-4349-AE3C-E614AD4F9118}"/>
    <dgm:cxn modelId="{77F9426A-D451-448B-B1C3-038745313538}" type="presOf" srcId="{21B09D61-FC7B-48EE-9E97-7D229CFC91DB}" destId="{970434A7-C112-4558-9B48-C5019A3CA0F5}" srcOrd="0" destOrd="0" presId="urn:microsoft.com/office/officeart/2005/8/layout/default"/>
    <dgm:cxn modelId="{C02D9354-60C1-4C9E-9014-C563D41F2575}" type="presOf" srcId="{CE5FA40A-49A4-4936-9840-87E985E4186B}" destId="{345722ED-CB2C-4126-87B9-24E53E75E417}" srcOrd="0" destOrd="0" presId="urn:microsoft.com/office/officeart/2005/8/layout/default"/>
    <dgm:cxn modelId="{056E5C8E-BE9B-4948-B208-732259FB46BB}" srcId="{D4984014-F105-4DA3-8C80-561FFDB129E9}" destId="{CE5FA40A-49A4-4936-9840-87E985E4186B}" srcOrd="0" destOrd="0" parTransId="{EF6ADF74-6531-4E73-831C-2C9F4B64390A}" sibTransId="{79159C46-AC9B-4250-8215-70347151D922}"/>
    <dgm:cxn modelId="{555612C2-6540-4ECE-9358-423A02B7CE85}" srcId="{D4984014-F105-4DA3-8C80-561FFDB129E9}" destId="{420D8590-9681-44E1-A1E7-621C1C066CDB}" srcOrd="4" destOrd="0" parTransId="{4335C5C8-E67C-4E2F-BF4C-E52D107B575B}" sibTransId="{1246A5FE-7F3C-42B6-9DAB-42E0AC21C49F}"/>
    <dgm:cxn modelId="{74CACEC7-1698-4674-99DE-7E3B0552EC7E}" type="presOf" srcId="{D4984014-F105-4DA3-8C80-561FFDB129E9}" destId="{00DAB78A-DC99-4092-B912-C84AB8FEFBC2}" srcOrd="0" destOrd="0" presId="urn:microsoft.com/office/officeart/2005/8/layout/default"/>
    <dgm:cxn modelId="{17B5F4CE-4D1A-4A2D-BB6E-BE63ADCAF63C}" type="presOf" srcId="{420D8590-9681-44E1-A1E7-621C1C066CDB}" destId="{97746B5C-24F5-4F05-98C3-8ED705A4D66A}" srcOrd="0" destOrd="0" presId="urn:microsoft.com/office/officeart/2005/8/layout/default"/>
    <dgm:cxn modelId="{766266D3-6879-4DCC-8911-E415F6AE7C8E}" srcId="{D4984014-F105-4DA3-8C80-561FFDB129E9}" destId="{6131BF4D-834F-404D-A2F7-803D3411F1EF}" srcOrd="3" destOrd="0" parTransId="{9A0A568B-9A0B-467D-978B-13C4B8107B9D}" sibTransId="{8F3ABDC2-5E3A-43B0-966F-6CEE6CCBF987}"/>
    <dgm:cxn modelId="{6F0887DD-6AB2-4589-99C9-3A14DF249220}" srcId="{D4984014-F105-4DA3-8C80-561FFDB129E9}" destId="{D705C231-991B-4C89-87D5-766B7A0B6895}" srcOrd="2" destOrd="0" parTransId="{06DD9B3E-D5A3-45DB-8164-F5101C5DE3DE}" sibTransId="{983DF6A2-8842-498D-9CB5-2CC23D0A1E13}"/>
    <dgm:cxn modelId="{7D1016E5-9E31-4682-961E-B8C29CEE000D}" type="presOf" srcId="{D705C231-991B-4C89-87D5-766B7A0B6895}" destId="{0764E14A-C127-4AED-9074-715B084C4D7A}" srcOrd="0" destOrd="0" presId="urn:microsoft.com/office/officeart/2005/8/layout/default"/>
    <dgm:cxn modelId="{3A8F93EC-E455-4F80-B488-D084B4803A39}" type="presOf" srcId="{F2F8CE6E-1BDE-4EE2-996A-600D13DC2DD2}" destId="{3D1D2806-3403-429B-86B2-99465D1AFD20}" srcOrd="0" destOrd="0" presId="urn:microsoft.com/office/officeart/2005/8/layout/default"/>
    <dgm:cxn modelId="{650E48EE-6F03-4EC2-B4D7-D4A3C9C9E774}" type="presOf" srcId="{6131BF4D-834F-404D-A2F7-803D3411F1EF}" destId="{DC74E85D-1552-4345-869B-DBB3E271AB75}" srcOrd="0" destOrd="0" presId="urn:microsoft.com/office/officeart/2005/8/layout/default"/>
    <dgm:cxn modelId="{A64FB153-6938-4125-A9DA-2C118F17D05D}" type="presParOf" srcId="{00DAB78A-DC99-4092-B912-C84AB8FEFBC2}" destId="{345722ED-CB2C-4126-87B9-24E53E75E417}" srcOrd="0" destOrd="0" presId="urn:microsoft.com/office/officeart/2005/8/layout/default"/>
    <dgm:cxn modelId="{298819E1-CFE0-433F-BA77-E8924524C4A2}" type="presParOf" srcId="{00DAB78A-DC99-4092-B912-C84AB8FEFBC2}" destId="{EA61B72F-829C-47DB-A5CE-7F68C8D545B6}" srcOrd="1" destOrd="0" presId="urn:microsoft.com/office/officeart/2005/8/layout/default"/>
    <dgm:cxn modelId="{E1A790BC-BC5F-4545-9144-23379C67FDFB}" type="presParOf" srcId="{00DAB78A-DC99-4092-B912-C84AB8FEFBC2}" destId="{970434A7-C112-4558-9B48-C5019A3CA0F5}" srcOrd="2" destOrd="0" presId="urn:microsoft.com/office/officeart/2005/8/layout/default"/>
    <dgm:cxn modelId="{09EB86C7-94B9-42F7-92A4-EA75EEE6C2C2}" type="presParOf" srcId="{00DAB78A-DC99-4092-B912-C84AB8FEFBC2}" destId="{D47F0B60-B223-4A2E-8FF1-CC05A76CADA6}" srcOrd="3" destOrd="0" presId="urn:microsoft.com/office/officeart/2005/8/layout/default"/>
    <dgm:cxn modelId="{606C8FD5-5A4B-4C5D-BFD0-2B149047CAA5}" type="presParOf" srcId="{00DAB78A-DC99-4092-B912-C84AB8FEFBC2}" destId="{0764E14A-C127-4AED-9074-715B084C4D7A}" srcOrd="4" destOrd="0" presId="urn:microsoft.com/office/officeart/2005/8/layout/default"/>
    <dgm:cxn modelId="{EC59D7A4-121D-47FA-948E-18A12CC122D7}" type="presParOf" srcId="{00DAB78A-DC99-4092-B912-C84AB8FEFBC2}" destId="{80E75F89-8DE3-41E3-B256-99CF6E7B00FD}" srcOrd="5" destOrd="0" presId="urn:microsoft.com/office/officeart/2005/8/layout/default"/>
    <dgm:cxn modelId="{3E2E9337-CD1D-4D8E-9A05-0DDDCEA18D47}" type="presParOf" srcId="{00DAB78A-DC99-4092-B912-C84AB8FEFBC2}" destId="{DC74E85D-1552-4345-869B-DBB3E271AB75}" srcOrd="6" destOrd="0" presId="urn:microsoft.com/office/officeart/2005/8/layout/default"/>
    <dgm:cxn modelId="{3F1C1699-4344-40C0-BA12-7BD676C60D2E}" type="presParOf" srcId="{00DAB78A-DC99-4092-B912-C84AB8FEFBC2}" destId="{EB7F7993-A5C0-41E9-9F48-F5CCA9E9DAE4}" srcOrd="7" destOrd="0" presId="urn:microsoft.com/office/officeart/2005/8/layout/default"/>
    <dgm:cxn modelId="{D961D3E9-08F1-49B3-971F-0326725FFF21}" type="presParOf" srcId="{00DAB78A-DC99-4092-B912-C84AB8FEFBC2}" destId="{97746B5C-24F5-4F05-98C3-8ED705A4D66A}" srcOrd="8" destOrd="0" presId="urn:microsoft.com/office/officeart/2005/8/layout/default"/>
    <dgm:cxn modelId="{6DF2E543-1522-48F5-B485-A140408731C4}" type="presParOf" srcId="{00DAB78A-DC99-4092-B912-C84AB8FEFBC2}" destId="{3E196057-E67E-4D99-971C-0B2A743D0271}" srcOrd="9" destOrd="0" presId="urn:microsoft.com/office/officeart/2005/8/layout/default"/>
    <dgm:cxn modelId="{6C1CB0BB-0029-4990-8D57-A59D3CB12A38}" type="presParOf" srcId="{00DAB78A-DC99-4092-B912-C84AB8FEFBC2}" destId="{3D1D2806-3403-429B-86B2-99465D1AFD2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E0A14D-CC3B-4880-8E96-497FBEE7975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1EECF22-C2B2-486E-991A-2EE705F7C289}">
      <dgm:prSet/>
      <dgm:spPr/>
      <dgm:t>
        <a:bodyPr/>
        <a:lstStyle/>
        <a:p>
          <a:r>
            <a:rPr lang="pl-PL"/>
            <a:t>Dziękuję za uwagę</a:t>
          </a:r>
          <a:endParaRPr lang="en-US"/>
        </a:p>
      </dgm:t>
    </dgm:pt>
    <dgm:pt modelId="{F10E6312-F5CC-4238-ACEA-F4AA374DCBB7}" type="parTrans" cxnId="{0F109775-18D9-4F44-B282-E7839572571E}">
      <dgm:prSet/>
      <dgm:spPr/>
      <dgm:t>
        <a:bodyPr/>
        <a:lstStyle/>
        <a:p>
          <a:endParaRPr lang="en-US"/>
        </a:p>
      </dgm:t>
    </dgm:pt>
    <dgm:pt modelId="{E904788B-CC8A-4504-9DEA-5334053291E0}" type="sibTrans" cxnId="{0F109775-18D9-4F44-B282-E7839572571E}">
      <dgm:prSet/>
      <dgm:spPr/>
      <dgm:t>
        <a:bodyPr/>
        <a:lstStyle/>
        <a:p>
          <a:endParaRPr lang="en-US"/>
        </a:p>
      </dgm:t>
    </dgm:pt>
    <dgm:pt modelId="{A2B6FCBF-8C99-476B-8680-11C6C69C0B07}">
      <dgm:prSet custT="1"/>
      <dgm:spPr/>
      <dgm:t>
        <a:bodyPr/>
        <a:lstStyle/>
        <a:p>
          <a:r>
            <a:rPr lang="pl-PL" sz="3200" dirty="0"/>
            <a:t>psycholog szkolny Monika Minkiewicz-Stachyra</a:t>
          </a:r>
          <a:endParaRPr lang="en-US" sz="3200" dirty="0"/>
        </a:p>
      </dgm:t>
    </dgm:pt>
    <dgm:pt modelId="{8F3CDF55-C94A-4735-8369-8FCB29DE98E4}" type="parTrans" cxnId="{07864935-740D-4D68-A349-197518D7525A}">
      <dgm:prSet/>
      <dgm:spPr/>
      <dgm:t>
        <a:bodyPr/>
        <a:lstStyle/>
        <a:p>
          <a:endParaRPr lang="en-US"/>
        </a:p>
      </dgm:t>
    </dgm:pt>
    <dgm:pt modelId="{AC5F12D7-AE06-4D07-BA92-2B7F7C723FE7}" type="sibTrans" cxnId="{07864935-740D-4D68-A349-197518D7525A}">
      <dgm:prSet/>
      <dgm:spPr/>
      <dgm:t>
        <a:bodyPr/>
        <a:lstStyle/>
        <a:p>
          <a:endParaRPr lang="en-US"/>
        </a:p>
      </dgm:t>
    </dgm:pt>
    <dgm:pt modelId="{D09F92BC-E47B-4F26-B7E9-43A5541B4B2E}" type="pres">
      <dgm:prSet presAssocID="{42E0A14D-CC3B-4880-8E96-497FBEE79759}" presName="vert0" presStyleCnt="0">
        <dgm:presLayoutVars>
          <dgm:dir/>
          <dgm:animOne val="branch"/>
          <dgm:animLvl val="lvl"/>
        </dgm:presLayoutVars>
      </dgm:prSet>
      <dgm:spPr/>
    </dgm:pt>
    <dgm:pt modelId="{66C8EFCE-8C47-49C0-8F66-4528458AFD4D}" type="pres">
      <dgm:prSet presAssocID="{61EECF22-C2B2-486E-991A-2EE705F7C289}" presName="thickLine" presStyleLbl="alignNode1" presStyleIdx="0" presStyleCnt="2"/>
      <dgm:spPr/>
    </dgm:pt>
    <dgm:pt modelId="{821FFE0C-5215-444E-BB78-8761597C03EA}" type="pres">
      <dgm:prSet presAssocID="{61EECF22-C2B2-486E-991A-2EE705F7C289}" presName="horz1" presStyleCnt="0"/>
      <dgm:spPr/>
    </dgm:pt>
    <dgm:pt modelId="{B0114003-6161-47E2-B8FC-969ED6741656}" type="pres">
      <dgm:prSet presAssocID="{61EECF22-C2B2-486E-991A-2EE705F7C289}" presName="tx1" presStyleLbl="revTx" presStyleIdx="0" presStyleCnt="2"/>
      <dgm:spPr/>
    </dgm:pt>
    <dgm:pt modelId="{7F78C1B9-0586-49BE-B750-3A3C8FC0A39E}" type="pres">
      <dgm:prSet presAssocID="{61EECF22-C2B2-486E-991A-2EE705F7C289}" presName="vert1" presStyleCnt="0"/>
      <dgm:spPr/>
    </dgm:pt>
    <dgm:pt modelId="{7A493C01-A8E7-44CC-8B9D-66B73A08985B}" type="pres">
      <dgm:prSet presAssocID="{A2B6FCBF-8C99-476B-8680-11C6C69C0B07}" presName="thickLine" presStyleLbl="alignNode1" presStyleIdx="1" presStyleCnt="2"/>
      <dgm:spPr/>
    </dgm:pt>
    <dgm:pt modelId="{5F4F28FA-16FD-495F-82A4-F5FA587A3212}" type="pres">
      <dgm:prSet presAssocID="{A2B6FCBF-8C99-476B-8680-11C6C69C0B07}" presName="horz1" presStyleCnt="0"/>
      <dgm:spPr/>
    </dgm:pt>
    <dgm:pt modelId="{D4B6FDF6-073C-46A1-987C-6B51FC547FA9}" type="pres">
      <dgm:prSet presAssocID="{A2B6FCBF-8C99-476B-8680-11C6C69C0B07}" presName="tx1" presStyleLbl="revTx" presStyleIdx="1" presStyleCnt="2"/>
      <dgm:spPr/>
    </dgm:pt>
    <dgm:pt modelId="{7E46221D-BDA5-409F-8FC7-A03BE3D524B0}" type="pres">
      <dgm:prSet presAssocID="{A2B6FCBF-8C99-476B-8680-11C6C69C0B07}" presName="vert1" presStyleCnt="0"/>
      <dgm:spPr/>
    </dgm:pt>
  </dgm:ptLst>
  <dgm:cxnLst>
    <dgm:cxn modelId="{07864935-740D-4D68-A349-197518D7525A}" srcId="{42E0A14D-CC3B-4880-8E96-497FBEE79759}" destId="{A2B6FCBF-8C99-476B-8680-11C6C69C0B07}" srcOrd="1" destOrd="0" parTransId="{8F3CDF55-C94A-4735-8369-8FCB29DE98E4}" sibTransId="{AC5F12D7-AE06-4D07-BA92-2B7F7C723FE7}"/>
    <dgm:cxn modelId="{CED5773B-8A14-4C36-9EE3-D05F6B940A8E}" type="presOf" srcId="{61EECF22-C2B2-486E-991A-2EE705F7C289}" destId="{B0114003-6161-47E2-B8FC-969ED6741656}" srcOrd="0" destOrd="0" presId="urn:microsoft.com/office/officeart/2008/layout/LinedList"/>
    <dgm:cxn modelId="{0F109775-18D9-4F44-B282-E7839572571E}" srcId="{42E0A14D-CC3B-4880-8E96-497FBEE79759}" destId="{61EECF22-C2B2-486E-991A-2EE705F7C289}" srcOrd="0" destOrd="0" parTransId="{F10E6312-F5CC-4238-ACEA-F4AA374DCBB7}" sibTransId="{E904788B-CC8A-4504-9DEA-5334053291E0}"/>
    <dgm:cxn modelId="{BC081C7D-6017-44B3-B464-9BCA2BF5CA08}" type="presOf" srcId="{42E0A14D-CC3B-4880-8E96-497FBEE79759}" destId="{D09F92BC-E47B-4F26-B7E9-43A5541B4B2E}" srcOrd="0" destOrd="0" presId="urn:microsoft.com/office/officeart/2008/layout/LinedList"/>
    <dgm:cxn modelId="{34978084-4D4A-4230-A1A1-70B40B4B2AF3}" type="presOf" srcId="{A2B6FCBF-8C99-476B-8680-11C6C69C0B07}" destId="{D4B6FDF6-073C-46A1-987C-6B51FC547FA9}" srcOrd="0" destOrd="0" presId="urn:microsoft.com/office/officeart/2008/layout/LinedList"/>
    <dgm:cxn modelId="{EFBC4818-69B3-436F-988D-9BA1FA6FA591}" type="presParOf" srcId="{D09F92BC-E47B-4F26-B7E9-43A5541B4B2E}" destId="{66C8EFCE-8C47-49C0-8F66-4528458AFD4D}" srcOrd="0" destOrd="0" presId="urn:microsoft.com/office/officeart/2008/layout/LinedList"/>
    <dgm:cxn modelId="{50611F0A-F511-4497-B788-B40C018A578A}" type="presParOf" srcId="{D09F92BC-E47B-4F26-B7E9-43A5541B4B2E}" destId="{821FFE0C-5215-444E-BB78-8761597C03EA}" srcOrd="1" destOrd="0" presId="urn:microsoft.com/office/officeart/2008/layout/LinedList"/>
    <dgm:cxn modelId="{944DCBAB-BF5A-42AA-AC11-BF442A8F4B24}" type="presParOf" srcId="{821FFE0C-5215-444E-BB78-8761597C03EA}" destId="{B0114003-6161-47E2-B8FC-969ED6741656}" srcOrd="0" destOrd="0" presId="urn:microsoft.com/office/officeart/2008/layout/LinedList"/>
    <dgm:cxn modelId="{6D4E2AC9-9DAE-4651-99EE-254F59F6FA6E}" type="presParOf" srcId="{821FFE0C-5215-444E-BB78-8761597C03EA}" destId="{7F78C1B9-0586-49BE-B750-3A3C8FC0A39E}" srcOrd="1" destOrd="0" presId="urn:microsoft.com/office/officeart/2008/layout/LinedList"/>
    <dgm:cxn modelId="{94D71EBC-118C-4BA1-8CA4-E50B9F1D99CE}" type="presParOf" srcId="{D09F92BC-E47B-4F26-B7E9-43A5541B4B2E}" destId="{7A493C01-A8E7-44CC-8B9D-66B73A08985B}" srcOrd="2" destOrd="0" presId="urn:microsoft.com/office/officeart/2008/layout/LinedList"/>
    <dgm:cxn modelId="{27137B20-9E55-42E4-BBD4-76D62CE27F6A}" type="presParOf" srcId="{D09F92BC-E47B-4F26-B7E9-43A5541B4B2E}" destId="{5F4F28FA-16FD-495F-82A4-F5FA587A3212}" srcOrd="3" destOrd="0" presId="urn:microsoft.com/office/officeart/2008/layout/LinedList"/>
    <dgm:cxn modelId="{5E7BA4A1-3B2B-4AED-A98B-B14C151C9C29}" type="presParOf" srcId="{5F4F28FA-16FD-495F-82A4-F5FA587A3212}" destId="{D4B6FDF6-073C-46A1-987C-6B51FC547FA9}" srcOrd="0" destOrd="0" presId="urn:microsoft.com/office/officeart/2008/layout/LinedList"/>
    <dgm:cxn modelId="{FB591256-85B5-4FF4-B18D-DF3170548999}" type="presParOf" srcId="{5F4F28FA-16FD-495F-82A4-F5FA587A3212}" destId="{7E46221D-BDA5-409F-8FC7-A03BE3D524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2E9D2D-14ED-4978-96EF-9CAA5B460F00}">
      <dsp:nvSpPr>
        <dsp:cNvPr id="0" name=""/>
        <dsp:cNvSpPr/>
      </dsp:nvSpPr>
      <dsp:spPr>
        <a:xfrm>
          <a:off x="0" y="116310"/>
          <a:ext cx="6628804" cy="1600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 dirty="0"/>
            <a:t>Określenie to odnosi się do nieakceptowanych kulturowo</a:t>
          </a:r>
          <a:br>
            <a:rPr lang="pl-PL" sz="1900" kern="1200" dirty="0"/>
          </a:br>
          <a:r>
            <a:rPr lang="pl-PL" sz="1900" kern="1200" dirty="0"/>
            <a:t>i społecznie </a:t>
          </a:r>
          <a:r>
            <a:rPr lang="pl-PL" sz="1900" kern="1200" dirty="0" err="1"/>
            <a:t>zachowań</a:t>
          </a:r>
          <a:r>
            <a:rPr lang="pl-PL" sz="1900" kern="1200" dirty="0"/>
            <a:t>, pozbawionych intencji samobójczej, polegających na celowym naruszeniu ciągłości tkanki własnego ciała bądź doprowadzeniu do powstania innych obrażeń. Wyróżniamy:</a:t>
          </a:r>
          <a:endParaRPr lang="en-US" sz="1900" kern="1200" dirty="0"/>
        </a:p>
      </dsp:txBody>
      <dsp:txXfrm>
        <a:off x="78133" y="194443"/>
        <a:ext cx="6472538" cy="1444294"/>
      </dsp:txXfrm>
    </dsp:sp>
    <dsp:sp modelId="{A06C7820-B267-4EE0-BD4D-22B6BB433DBA}">
      <dsp:nvSpPr>
        <dsp:cNvPr id="0" name=""/>
        <dsp:cNvSpPr/>
      </dsp:nvSpPr>
      <dsp:spPr>
        <a:xfrm>
          <a:off x="0" y="1716870"/>
          <a:ext cx="6628804" cy="3146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0465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u="sng" kern="1200"/>
            <a:t>samouszkodzenia stereotypowe </a:t>
          </a:r>
          <a:r>
            <a:rPr lang="pl-PL" sz="1500" kern="1200"/>
            <a:t>(takie jak rytmiczne uderzanie  głową w ścianę, samouszkodzenia wielkie (takie jak autokastracja, obcięcie kończyny. Występują one najrzadziej, jednak mają najpoważniejsze konsekwencje dla zdrowia i życia. Podejmowane są zazwyczaj w psychozach lub stanach silnego upojenia alkoholowego),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u="sng" kern="1200"/>
            <a:t>samouszkodzenia kompulsywne </a:t>
          </a:r>
          <a:r>
            <a:rPr lang="pl-PL" sz="1500" kern="1200"/>
            <a:t>(polegają one na wielokrotnym,  nawet codziennym, powtarzaniu czynności  autodestruktywnej w taki sam sposób. Mogą mieć formę zrytualizowaną  (wyrywanie włosów z określonego miejsca  głowy, wyciskanie skóry) bądź zautomatyzowaną (skubanie i drapanie  zmian skórnych),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500" u="sng" kern="1200"/>
            <a:t>samouszkodzenia impulsywne </a:t>
          </a:r>
          <a:r>
            <a:rPr lang="pl-PL" sz="1500" kern="1200"/>
            <a:t>(polegają na nacinaniu skóry ostrymi narzędziami lub przypalaniu jej, biciu się, drapaniu, gryzieniu, nakłuwaniu ciała, zazwyczaj pod wpływem trudnego do pohamowania impulsu związanego z silnym napięciem. Najczęściej ranione są ramiona, przedramiona i uda, rzadziej brzuch w piersi). </a:t>
          </a:r>
          <a:endParaRPr lang="en-US" sz="1500" kern="1200"/>
        </a:p>
      </dsp:txBody>
      <dsp:txXfrm>
        <a:off x="0" y="1716870"/>
        <a:ext cx="6628804" cy="3146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722ED-CB2C-4126-87B9-24E53E75E417}">
      <dsp:nvSpPr>
        <dsp:cNvPr id="0" name=""/>
        <dsp:cNvSpPr/>
      </dsp:nvSpPr>
      <dsp:spPr>
        <a:xfrm>
          <a:off x="0" y="489796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Wzmianki o samobójstw, śmierci, poczuciu bezsensu życia, bezradności (werbalne i niewerbalne)</a:t>
          </a:r>
          <a:endParaRPr lang="en-US" sz="1600" kern="1200"/>
        </a:p>
      </dsp:txBody>
      <dsp:txXfrm>
        <a:off x="0" y="489796"/>
        <a:ext cx="2686347" cy="1611808"/>
      </dsp:txXfrm>
    </dsp:sp>
    <dsp:sp modelId="{970434A7-C112-4558-9B48-C5019A3CA0F5}">
      <dsp:nvSpPr>
        <dsp:cNvPr id="0" name=""/>
        <dsp:cNvSpPr/>
      </dsp:nvSpPr>
      <dsp:spPr>
        <a:xfrm>
          <a:off x="2954982" y="489796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Zmiany zachowania (np. rozdawanie swoich cennych rzeczy, izolowanie się od innych, zaniedbywanie wyglądu, określony typ muzyki, agresja jawna lub tłumiona)</a:t>
          </a:r>
          <a:endParaRPr lang="en-US" sz="1600" kern="1200"/>
        </a:p>
      </dsp:txBody>
      <dsp:txXfrm>
        <a:off x="2954982" y="489796"/>
        <a:ext cx="2686347" cy="1611808"/>
      </dsp:txXfrm>
    </dsp:sp>
    <dsp:sp modelId="{0764E14A-C127-4AED-9074-715B084C4D7A}">
      <dsp:nvSpPr>
        <dsp:cNvPr id="0" name=""/>
        <dsp:cNvSpPr/>
      </dsp:nvSpPr>
      <dsp:spPr>
        <a:xfrm>
          <a:off x="5909964" y="489796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Wcześniejsze zachowania impulsywne, próby samobójcze, samouszkodzenia</a:t>
          </a:r>
          <a:endParaRPr lang="en-US" sz="1600" kern="1200"/>
        </a:p>
      </dsp:txBody>
      <dsp:txXfrm>
        <a:off x="5909964" y="489796"/>
        <a:ext cx="2686347" cy="1611808"/>
      </dsp:txXfrm>
    </dsp:sp>
    <dsp:sp modelId="{DC74E85D-1552-4345-869B-DBB3E271AB75}">
      <dsp:nvSpPr>
        <dsp:cNvPr id="0" name=""/>
        <dsp:cNvSpPr/>
      </dsp:nvSpPr>
      <dsp:spPr>
        <a:xfrm>
          <a:off x="0" y="2370239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/>
            <a:t>Obecność zaburzeń psychicznych –depresja, schizofrenia, zaburzenie osobowości, nadużywanie substancji psychoaktywnych</a:t>
          </a:r>
          <a:endParaRPr lang="en-US" sz="1600" kern="1200"/>
        </a:p>
      </dsp:txBody>
      <dsp:txXfrm>
        <a:off x="0" y="2370239"/>
        <a:ext cx="2686347" cy="1611808"/>
      </dsp:txXfrm>
    </dsp:sp>
    <dsp:sp modelId="{97746B5C-24F5-4F05-98C3-8ED705A4D66A}">
      <dsp:nvSpPr>
        <dsp:cNvPr id="0" name=""/>
        <dsp:cNvSpPr/>
      </dsp:nvSpPr>
      <dsp:spPr>
        <a:xfrm>
          <a:off x="2954982" y="2370239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Trudna sytuacja życiowa (np. konflikty w rodzinie, samotność, doświadczanie przemocy, niepowodzenia szkolne, odrzucenie przez osobę znaczącą, utrata kogoś lub czegoś)</a:t>
          </a:r>
          <a:endParaRPr lang="en-US" sz="1600" kern="1200" dirty="0"/>
        </a:p>
      </dsp:txBody>
      <dsp:txXfrm>
        <a:off x="2954982" y="2370239"/>
        <a:ext cx="2686347" cy="1611808"/>
      </dsp:txXfrm>
    </dsp:sp>
    <dsp:sp modelId="{3D1D2806-3403-429B-86B2-99465D1AFD20}">
      <dsp:nvSpPr>
        <dsp:cNvPr id="0" name=""/>
        <dsp:cNvSpPr/>
      </dsp:nvSpPr>
      <dsp:spPr>
        <a:xfrm>
          <a:off x="5909964" y="2370239"/>
          <a:ext cx="2686347" cy="16118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Zaburzenia psychiczne</a:t>
          </a:r>
          <a:br>
            <a:rPr lang="pl-PL" sz="1600" kern="1200" dirty="0"/>
          </a:br>
          <a:r>
            <a:rPr lang="pl-PL" sz="1600" kern="1200" dirty="0"/>
            <a:t>i samobójstwa w rodzinie.</a:t>
          </a:r>
          <a:endParaRPr lang="en-US" sz="1600" kern="1200" dirty="0"/>
        </a:p>
      </dsp:txBody>
      <dsp:txXfrm>
        <a:off x="5909964" y="2370239"/>
        <a:ext cx="2686347" cy="1611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C8EFCE-8C47-49C0-8F66-4528458AFD4D}">
      <dsp:nvSpPr>
        <dsp:cNvPr id="0" name=""/>
        <dsp:cNvSpPr/>
      </dsp:nvSpPr>
      <dsp:spPr>
        <a:xfrm>
          <a:off x="0" y="0"/>
          <a:ext cx="961813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14003-6161-47E2-B8FC-969ED6741656}">
      <dsp:nvSpPr>
        <dsp:cNvPr id="0" name=""/>
        <dsp:cNvSpPr/>
      </dsp:nvSpPr>
      <dsp:spPr>
        <a:xfrm>
          <a:off x="0" y="0"/>
          <a:ext cx="9618133" cy="2046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500" kern="1200"/>
            <a:t>Dziękuję za uwagę</a:t>
          </a:r>
          <a:endParaRPr lang="en-US" sz="6500" kern="1200"/>
        </a:p>
      </dsp:txBody>
      <dsp:txXfrm>
        <a:off x="0" y="0"/>
        <a:ext cx="9618133" cy="2046741"/>
      </dsp:txXfrm>
    </dsp:sp>
    <dsp:sp modelId="{7A493C01-A8E7-44CC-8B9D-66B73A08985B}">
      <dsp:nvSpPr>
        <dsp:cNvPr id="0" name=""/>
        <dsp:cNvSpPr/>
      </dsp:nvSpPr>
      <dsp:spPr>
        <a:xfrm>
          <a:off x="0" y="2046741"/>
          <a:ext cx="961813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6FDF6-073C-46A1-987C-6B51FC547FA9}">
      <dsp:nvSpPr>
        <dsp:cNvPr id="0" name=""/>
        <dsp:cNvSpPr/>
      </dsp:nvSpPr>
      <dsp:spPr>
        <a:xfrm>
          <a:off x="0" y="2046741"/>
          <a:ext cx="9618133" cy="20467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psycholog szkolny Monika Minkiewicz-Stachyra</a:t>
          </a:r>
          <a:endParaRPr lang="en-US" sz="3200" kern="1200" dirty="0"/>
        </a:p>
      </dsp:txBody>
      <dsp:txXfrm>
        <a:off x="0" y="2046741"/>
        <a:ext cx="9618133" cy="20467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C6171-FEEA-425A-AADD-F8C3FBAAB9AE}" type="datetimeFigureOut">
              <a:rPr lang="pl-PL" smtClean="0"/>
              <a:t>24.06.2021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BD001-E8D5-4994-8EDD-51D44BB0B60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684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7C06C-4013-46A6-9BC0-E5942DA9536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04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4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933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366319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7557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71037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6748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37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2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9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97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11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4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48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82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866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6/24/2021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84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imedic.eu/pl/wiedza/depresja-nastolatkow-jak-rozpoznac-objawy-u-mlodziezy" TargetMode="External"/><Relationship Id="rId2" Type="http://schemas.openxmlformats.org/officeDocument/2006/relationships/hyperlink" Target="https://forumprzeciwdepresji.p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35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37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39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Isosceles Triangle 45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46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odtytuł 2">
            <a:extLst>
              <a:ext uri="{FF2B5EF4-FFF2-40B4-BE49-F238E27FC236}">
                <a16:creationId xmlns:a16="http://schemas.microsoft.com/office/drawing/2014/main" id="{5D7F884A-A717-4291-9920-AA53F53ED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/>
                </a:solidFill>
              </a:rPr>
              <a:t>Szkolenie dla rodziców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484B93-772B-4BA7-9C44-DCDC25F44B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600" dirty="0"/>
              <a:t>Analiza trudności w zakresie zdrowia psychicznego uczniów powstałych wskutek izolacji społecznej</a:t>
            </a:r>
            <a:br>
              <a:rPr lang="pl-PL" sz="2600" dirty="0"/>
            </a:br>
            <a:r>
              <a:rPr lang="pl-PL" sz="2600" dirty="0"/>
              <a:t>oraz sposoby radzenia sobie z nimi </a:t>
            </a:r>
          </a:p>
        </p:txBody>
      </p:sp>
    </p:spTree>
    <p:extLst>
      <p:ext uri="{BB962C8B-B14F-4D97-AF65-F5344CB8AC3E}">
        <p14:creationId xmlns:p14="http://schemas.microsoft.com/office/powerpoint/2010/main" val="3141478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944B2F-358D-4E15-BC78-638EE9CF5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Leczenie depresji u młodzieży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E8586A-99E1-4868-B04D-6E1714276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34517"/>
            <a:ext cx="8596668" cy="46068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bejmuje trzy poziomy postępowania, alternatywne wobec siebie lub komplementarne, w zależności do czynników osobowościowych oraz postaci choroby i natężenia jej objawów. Wymienić w tym kontekście można takie działania, jak: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FARMAKOTERAPIA W przypadku młodzieży z dostępnej gamy farmaceutyków wybiera się zazwyczaj względnie dobre tolerowane leki z grupy inhibitorów zwrotnego wychwytu serotoniny (SSRI), takie jak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fluoksetyna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escitalopram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czy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paroksetyna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Należy jednak pamiętać, że leczenie farmakologiczne pacjentów przed ukończeniem 18 roku życia rodzi wiele kontrowersji. Panuje przekonanie, że tego typu środki powinny być wdrażane jedynie w przypadku najcięższych zaburzeń depresyjnych, a także wystąpienia choroby afektywnej dwubiegunowej (z fazami depresji i manii);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PSYCHOTERAPIA Jest to podstawowy standard działania. W przypadku nastoletnich pacjentów najlepsze wyniki przynosi terapia poznawczo-behawioralna. Metody tego typu sprawdzają się zwłaszcza w sytuacji zaburzeń o podłożu lękowym;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PSYCHOEDUKACJA W leczeniu depresji ważne jest też uświadomienie rodzicom oraz dzieciom podstawowych faktów, a więc wyjaśnienie, że depresja jest chorobą, że nie należy się jej wstydzić ani jej piętnować, a także – jakie są metody leczenia, ich skuteczność oraz możliwe skutki uboczne. Działania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psychoedukacyjne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kładą także nacisk na to, co może zrobić otoczenie dla nastoletniego pacjenta oraz – jak zapobiegać nawrotom choroby w przyszłości i co robić, gdyby do nich doszło.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8804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7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830122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jak-rozmawiac-z-chorymi-na-depresje">
            <a:extLst>
              <a:ext uri="{FF2B5EF4-FFF2-40B4-BE49-F238E27FC236}">
                <a16:creationId xmlns:a16="http://schemas.microsoft.com/office/drawing/2014/main" id="{281BE543-B6EE-4CB3-83ED-CDB4B52F9AB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055" y="794327"/>
            <a:ext cx="6548581" cy="5357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024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6A9C3-F8A9-4FAA-982A-F44A4AB8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6528"/>
          </a:xfrm>
        </p:spPr>
        <p:txBody>
          <a:bodyPr/>
          <a:lstStyle/>
          <a:p>
            <a:r>
              <a:rPr lang="pl-PL" sz="36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Kryteria uzależnienia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C4557B-88AB-45D5-A51E-D47240781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10686"/>
            <a:ext cx="5186571" cy="4430675"/>
          </a:xfrm>
        </p:spPr>
        <p:txBody>
          <a:bodyPr>
            <a:normAutofit fontScale="92500" lnSpcReduction="20000"/>
          </a:bodyPr>
          <a:lstStyle/>
          <a:p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Silne pragnienie przyjmowania substancji lub poczucie przymusu,</a:t>
            </a:r>
          </a:p>
          <a:p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Trudności kontrolowania (rozpoczęcia, zakończenia, ilości),</a:t>
            </a:r>
          </a:p>
          <a:p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Fizjologiczne objawy odstawienia przy przerwaniu lub zmniejszeniu ilości przyjmowanej substancji, albo używanie jej lub podobnej w celu zmniejszenia lub uniknięcia objawów odstawiennych,</a:t>
            </a:r>
          </a:p>
          <a:p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Tolerancja –większe dawki potrzebne do osągnięcia do tego samego efektu upojenia/odurzenia,</a:t>
            </a:r>
          </a:p>
          <a:p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Narastające zaniedbywanie innych źródeł przyjemności lub zainteresowań, więcej czasu poświęcanych na zdobywanie, przyjmowanie lub odwracanie następstw jej działania,</a:t>
            </a:r>
          </a:p>
          <a:p>
            <a:r>
              <a:rPr lang="pl-P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Przyjmowanie substancji pomimo szkodliwych następstw.</a:t>
            </a:r>
          </a:p>
          <a:p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26BF8D9-E756-4E6B-8908-BD22B4C438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2884" y="2239299"/>
            <a:ext cx="2857500" cy="26670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247986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5109A0-7778-484F-A9B3-0E417B5A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5861"/>
          </a:xfrm>
        </p:spPr>
        <p:txBody>
          <a:bodyPr>
            <a:noAutofit/>
          </a:bodyPr>
          <a:lstStyle/>
          <a:p>
            <a:r>
              <a:rPr lang="pl-P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Substancje psychoaktywne - wzorce używania u dzieci i młodzieży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2D9C50-0EF3-4515-9074-2338076D1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0019"/>
            <a:ext cx="8596668" cy="4531344"/>
          </a:xfrm>
        </p:spPr>
        <p:txBody>
          <a:bodyPr>
            <a:normAutofit fontScale="92500" lnSpcReduction="10000"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eksperymentalna – ciekawość, ryzyko, podniecenie, funkcjonowanie nie jest upośledzone, choć mogą być niebezpieczne skutki, używanie samemu, w grupie, okazyjne, rzadko aktywne zdobywanie.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socjalna – akceptacja grupy rówieśniczej, pożądane i oczekiwane zmiany stanu psychicznego, używanie związane z sytuacjami ryzykownymi, w grupie, rzadko aktywne zdobywanie.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prodromalna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odurzanie się jako forma radzenia sobie z negatywnymi emocjami, traumatycznym przeżyciem, używanie w samotności, aktywne poszukiwanie, upośledzone relacje, ale młodzież wówczas rzadko szuka pomocy.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używania szkodliwego –używanie to podstawowa forma rozrywki i spędzania czasu, radzenie sobie ze stresem i trudnościami, funkcjonowanie osoby jest zaburzone i podporządkowane używaniu, przyjmowanie pomimo negatywnych konsekwencji, unikanie dotychczasowych relacji z obawy przed zdemaskowaniem.</a:t>
            </a:r>
          </a:p>
          <a:p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Faza uzależnienia –używanie przymusowe, utrata kontroli, rozwój tolerancji, zaburzenie funkcjonowania i zmiana osobowości, aktywne zdobywanie, konflikty z prawem, zachowania ryzykowne po użyciu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subtancji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783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9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1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0" name="Isosceles Triangle 69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7EAFDE17-C63F-4295-AE6F-B707E83E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1">
                <a:effectLst/>
              </a:rPr>
              <a:t>Pomoc osobom uzależnionym jest ważna</a:t>
            </a:r>
            <a:br>
              <a:rPr lang="en-US" sz="2300">
                <a:effectLst/>
              </a:rPr>
            </a:br>
            <a:endParaRPr lang="en-US" sz="2300"/>
          </a:p>
        </p:txBody>
      </p:sp>
      <p:sp>
        <p:nvSpPr>
          <p:cNvPr id="55" name="Symbol zastępczy tekstu 3">
            <a:extLst>
              <a:ext uri="{FF2B5EF4-FFF2-40B4-BE49-F238E27FC236}">
                <a16:creationId xmlns:a16="http://schemas.microsoft.com/office/drawing/2014/main" id="{6CB2720B-74B7-46C3-B0CD-58BD86704C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9563" y="1459345"/>
            <a:ext cx="4064439" cy="4582017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Wingdings 3" charset="2"/>
              <a:buChar char=""/>
            </a:pPr>
            <a:r>
              <a:rPr lang="en-US" sz="1400" b="1" dirty="0" err="1">
                <a:effectLst/>
              </a:rPr>
              <a:t>Uzależnienia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nawet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te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nietypowe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nie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są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fanaberią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związaną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ze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słabą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wolą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lecz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są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realnym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problemem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który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może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prowadzić</a:t>
            </a:r>
            <a:r>
              <a:rPr lang="en-US" sz="1400" b="1" dirty="0">
                <a:effectLst/>
              </a:rPr>
              <a:t> do </a:t>
            </a:r>
            <a:r>
              <a:rPr lang="en-US" sz="1400" b="1" dirty="0" err="1">
                <a:effectLst/>
              </a:rPr>
              <a:t>bardzo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przykrych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konsekwencji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zdrowotnych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społecznych</a:t>
            </a:r>
            <a:r>
              <a:rPr lang="en-US" sz="1400" b="1" dirty="0">
                <a:effectLst/>
              </a:rPr>
              <a:t>. </a:t>
            </a:r>
            <a:r>
              <a:rPr lang="en-US" sz="1400" b="1" dirty="0" err="1">
                <a:effectLst/>
              </a:rPr>
              <a:t>Niezwykle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istotne</a:t>
            </a:r>
            <a:r>
              <a:rPr lang="en-US" sz="1400" b="1" dirty="0">
                <a:effectLst/>
              </a:rPr>
              <a:t> jest, by </a:t>
            </a:r>
            <a:r>
              <a:rPr lang="en-US" sz="1400" b="1" dirty="0" err="1">
                <a:effectLst/>
              </a:rPr>
              <a:t>osoba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uzależniona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trafiła</a:t>
            </a:r>
            <a:r>
              <a:rPr lang="en-US" sz="1400" b="1" dirty="0">
                <a:effectLst/>
              </a:rPr>
              <a:t> pod </a:t>
            </a:r>
            <a:r>
              <a:rPr lang="en-US" sz="1400" b="1" dirty="0" err="1">
                <a:effectLst/>
              </a:rPr>
              <a:t>opiekę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specjalisty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znającego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się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na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terapii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danego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rodzaju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uzależnień</a:t>
            </a:r>
            <a:r>
              <a:rPr lang="en-US" sz="1400" b="1" dirty="0">
                <a:effectLst/>
              </a:rPr>
              <a:t>. </a:t>
            </a:r>
            <a:r>
              <a:rPr lang="en-US" sz="1400" b="1" dirty="0" err="1">
                <a:effectLst/>
              </a:rPr>
              <a:t>Leczenie</a:t>
            </a:r>
            <a:r>
              <a:rPr lang="en-US" sz="1400" b="1" dirty="0">
                <a:effectLst/>
              </a:rPr>
              <a:t> jest </a:t>
            </a:r>
            <a:r>
              <a:rPr lang="en-US" sz="1400" b="1" dirty="0" err="1">
                <a:effectLst/>
              </a:rPr>
              <a:t>procesem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długotrwałym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wymagającym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zastosowania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indywidualnego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podejścia</a:t>
            </a:r>
            <a:r>
              <a:rPr lang="en-US" sz="1400" b="1" dirty="0">
                <a:effectLst/>
              </a:rPr>
              <a:t>; </a:t>
            </a:r>
            <a:r>
              <a:rPr lang="en-US" sz="1400" b="1" dirty="0" err="1">
                <a:effectLst/>
              </a:rPr>
              <a:t>niekiedy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wystarczy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terapia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behawioralno-poznawcza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innym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razem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niezbędne</a:t>
            </a:r>
            <a:r>
              <a:rPr lang="en-US" sz="1400" b="1" dirty="0">
                <a:effectLst/>
              </a:rPr>
              <a:t> jest </a:t>
            </a:r>
            <a:r>
              <a:rPr lang="en-US" sz="1400" b="1" dirty="0" err="1">
                <a:effectLst/>
              </a:rPr>
              <a:t>leczenie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farmakologiczne</a:t>
            </a:r>
            <a:r>
              <a:rPr lang="en-US" sz="1400" b="1" dirty="0">
                <a:effectLst/>
              </a:rPr>
              <a:t>. W </a:t>
            </a:r>
            <a:r>
              <a:rPr lang="en-US" sz="1400" b="1" dirty="0" err="1">
                <a:effectLst/>
              </a:rPr>
              <a:t>przypadku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ciężkich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nałogów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może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być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konieczny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pobyt</a:t>
            </a:r>
            <a:r>
              <a:rPr lang="en-US" sz="1400" b="1" dirty="0">
                <a:effectLst/>
              </a:rPr>
              <a:t> w </a:t>
            </a:r>
            <a:r>
              <a:rPr lang="en-US" sz="1400" b="1" dirty="0" err="1">
                <a:effectLst/>
              </a:rPr>
              <a:t>zamkniętych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ośrodkach</a:t>
            </a:r>
            <a:r>
              <a:rPr lang="en-US" sz="1400" b="1" dirty="0">
                <a:effectLst/>
              </a:rPr>
              <a:t>.</a:t>
            </a:r>
          </a:p>
          <a:p>
            <a:pPr indent="-228600">
              <a:buFont typeface="Wingdings 3" charset="2"/>
              <a:buChar char=""/>
            </a:pPr>
            <a:r>
              <a:rPr lang="en-US" sz="1400" b="1" dirty="0" err="1">
                <a:effectLst/>
              </a:rPr>
              <a:t>Leczenie</a:t>
            </a:r>
            <a:r>
              <a:rPr lang="en-US" sz="1400" b="1" dirty="0">
                <a:effectLst/>
              </a:rPr>
              <a:t> jest </a:t>
            </a:r>
            <a:r>
              <a:rPr lang="en-US" sz="1400" b="1" dirty="0" err="1">
                <a:effectLst/>
              </a:rPr>
              <a:t>możliwe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skuteczne</a:t>
            </a:r>
            <a:r>
              <a:rPr lang="en-US" sz="1400" b="1" dirty="0">
                <a:effectLst/>
              </a:rPr>
              <a:t>, </a:t>
            </a:r>
            <a:r>
              <a:rPr lang="en-US" sz="1400" b="1" dirty="0" err="1">
                <a:effectLst/>
              </a:rPr>
              <a:t>trzeba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jednak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zrobić</a:t>
            </a:r>
            <a:r>
              <a:rPr lang="en-US" sz="1400" b="1" dirty="0">
                <a:effectLst/>
              </a:rPr>
              <a:t> ten </a:t>
            </a:r>
            <a:r>
              <a:rPr lang="en-US" sz="1400" b="1" dirty="0" err="1">
                <a:effectLst/>
              </a:rPr>
              <a:t>pierwszy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krok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i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zdać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sobie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sprawę</a:t>
            </a:r>
            <a:r>
              <a:rPr lang="en-US" sz="1400" b="1" dirty="0">
                <a:effectLst/>
              </a:rPr>
              <a:t> z </a:t>
            </a:r>
            <a:r>
              <a:rPr lang="en-US" sz="1400" b="1" dirty="0" err="1">
                <a:effectLst/>
              </a:rPr>
              <a:t>istniejącego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zagrożenia</a:t>
            </a:r>
            <a:r>
              <a:rPr lang="en-US" sz="1400" b="1" dirty="0">
                <a:effectLst/>
              </a:rPr>
              <a:t> u </a:t>
            </a:r>
            <a:r>
              <a:rPr lang="en-US" sz="1400" b="1" dirty="0" err="1">
                <a:effectLst/>
              </a:rPr>
              <a:t>siebie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lub</a:t>
            </a:r>
            <a:r>
              <a:rPr lang="en-US" sz="1400" b="1" dirty="0">
                <a:effectLst/>
              </a:rPr>
              <a:t> u </a:t>
            </a:r>
            <a:r>
              <a:rPr lang="en-US" sz="1400" b="1" dirty="0" err="1">
                <a:effectLst/>
              </a:rPr>
              <a:t>kogoś</a:t>
            </a:r>
            <a:r>
              <a:rPr lang="en-US" sz="1400" b="1" dirty="0">
                <a:effectLst/>
              </a:rPr>
              <a:t> </a:t>
            </a:r>
            <a:r>
              <a:rPr lang="en-US" sz="1400" b="1" dirty="0" err="1">
                <a:effectLst/>
              </a:rPr>
              <a:t>bliskiego</a:t>
            </a:r>
            <a:r>
              <a:rPr lang="en-US" sz="1400" b="1" dirty="0">
                <a:effectLst/>
              </a:rPr>
              <a:t>. </a:t>
            </a:r>
            <a:endParaRPr lang="en-US" sz="1400" b="1" dirty="0"/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78852D9D-E858-4B90-99B1-0046BF8456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3" r="23844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72" name="Isosceles Triangle 7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3094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1ECAA-9C1E-421A-A952-D6F3C166A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5849ED9-3CE5-4395-9BF6-CDF9790C4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008" y="609600"/>
            <a:ext cx="8669994" cy="5782811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E32148-E55F-4868-9802-8C0BB5E47C2C}"/>
              </a:ext>
            </a:extLst>
          </p:cNvPr>
          <p:cNvSpPr txBox="1"/>
          <p:nvPr/>
        </p:nvSpPr>
        <p:spPr>
          <a:xfrm>
            <a:off x="5838738" y="6392411"/>
            <a:ext cx="33472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Źródło obrazu: zobaczjestem.pl</a:t>
            </a:r>
          </a:p>
        </p:txBody>
      </p:sp>
    </p:spTree>
    <p:extLst>
      <p:ext uri="{BB962C8B-B14F-4D97-AF65-F5344CB8AC3E}">
        <p14:creationId xmlns:p14="http://schemas.microsoft.com/office/powerpoint/2010/main" val="1885676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CC8A9F8-0209-4DF4-B50C-877DB391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PORADY DLA DZIECI I MŁODZIEŻY</a:t>
            </a:r>
            <a:br>
              <a:rPr lang="pl-PL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0EF5A6-C17C-4736-A569-8738E8E19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obwiniaj się za to, że możesz mieć trudności w powrocie do szkoły.</a:t>
            </a:r>
            <a:r>
              <a:rPr lang="pl-PL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Bądź przygotowany na to, że może nie przebiegać tak, jak sobie wyobraziłeś. Rok w życiu każdego to długo, mogło zajść wiele zmian u twoich kolegów, nauczycieli i będziesz potrzebował czasu, aby się do nich przyzwyczaić.</a:t>
            </a: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Jeśli czujesz złość, smutek albo rozczarowanie pamiętaj, że to są emocje, które towarzyszą każdemu – masz do nich prawo.</a:t>
            </a:r>
            <a:r>
              <a:rPr lang="pl-PL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Dzięki nim możesz się zorientować, co jest dla ciebie dobre, a czego się boisz.</a:t>
            </a:r>
            <a:endParaRPr lang="pl-PL" sz="1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Powiedz zaufanemu dorosłemu o swoich niepokojach i wątpliwościach związanych z powrotem do szkoły.</a:t>
            </a:r>
            <a:r>
              <a:rPr lang="pl-PL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Rodzice i nauczyciele są po to, aby cię rozumieć i pomóc.</a:t>
            </a:r>
            <a:endParaRPr lang="pl-PL" sz="1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Zaplanuj swój dzień i staraj się zrealizować plan.</a:t>
            </a:r>
            <a:r>
              <a:rPr lang="pl-PL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Jeśli się uda, da ci to poczucie kontroli, spełnienia i zwycięstwa. Być może będziesz potrzebował kilku prób, zanim osiągniesz sukces.</a:t>
            </a:r>
            <a:endParaRPr lang="pl-PL" sz="15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pl-PL" sz="15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Staraj się zrozumieć i tolerować innych.</a:t>
            </a:r>
            <a:r>
              <a:rPr lang="pl-PL" sz="15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Część koleżanek i kolegów może mieć trudności w powrocie do szkoły, być może zmienili się podczas pandemii i nauczania zdalnego. Każdy ma prawo być sobą i być pozytywnie przyjęty w grupie. Ty także masz prawo oczekiwać akceptacji i zrozumienia od innych.</a:t>
            </a:r>
          </a:p>
          <a:p>
            <a:pPr>
              <a:lnSpc>
                <a:spcPct val="90000"/>
              </a:lnSpc>
            </a:pPr>
            <a:endParaRPr lang="pl-PL" sz="1500"/>
          </a:p>
        </p:txBody>
      </p:sp>
    </p:spTree>
    <p:extLst>
      <p:ext uri="{BB962C8B-B14F-4D97-AF65-F5344CB8AC3E}">
        <p14:creationId xmlns:p14="http://schemas.microsoft.com/office/powerpoint/2010/main" val="8468568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1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19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9CC8A9F8-0209-4DF4-B50C-877DB391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PORADY </a:t>
            </a: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RODZICÓW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0EF5A6-C17C-4736-A569-8738E8E19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6463"/>
            <a:ext cx="8596668" cy="4564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l-PL" sz="1500" dirty="0"/>
              <a:t>Rozmawiaj ze swoimi dziećmi o niepokojach i wątpliwościach związanych z powrotem do szkoły. Staraj się rozmawiać na trzech płaszczyznach: fakty (kiedy i jak wrócimy do szkoły), myśli (czy to dobra decyzja? – plusy i minusy), uczucia (co czujesz, kiedy myślisz o powrocie). Słuchaj i okazuj zrozumienie, nawet jeśli tobie problemy dziecka wydają się błahe. Akceptuj trudne myśli i emocje, zapewnij o wsparciu, bądź otwarty i zapytaj swoje dziecko, jak możesz pomóc. Pokaż sposoby radzenia sobie z lękiem.</a:t>
            </a:r>
          </a:p>
          <a:p>
            <a:pPr>
              <a:lnSpc>
                <a:spcPct val="90000"/>
              </a:lnSpc>
            </a:pPr>
            <a:r>
              <a:rPr lang="pl-PL" sz="1500" dirty="0"/>
              <a:t>Szukaj balansu między stanowczością a wyrozumiałością. Jeżeli dziecko ma problemy z wyjściem</a:t>
            </a:r>
            <a:br>
              <a:rPr lang="pl-PL" sz="1500" dirty="0"/>
            </a:br>
            <a:r>
              <a:rPr lang="pl-PL" sz="1500" dirty="0"/>
              <a:t>z domu do szkoły pamiętaj, że ono nie robi tego, żeby cię celowo zdenerwować. Staraj się pomóc dziecku nie koncentrować się na negatywach. Pokazuj także pozytywy powrotu do szkoły. Stwórz razem z dzieckiem listę przyjemności, jakie mogą je spotkać w szkole. W uzgodnieniu ze szkołą zgódź się na hybrydową formę nauki, jeśli to pomoże w powrocie.</a:t>
            </a:r>
          </a:p>
          <a:p>
            <a:pPr>
              <a:lnSpc>
                <a:spcPct val="90000"/>
              </a:lnSpc>
            </a:pPr>
            <a:r>
              <a:rPr lang="pl-PL" sz="1500" dirty="0"/>
              <a:t>Pamiętaj o zasobach (zaletach, zdolnościach, osiągnięciach) swojego dziecka – podkreślaj je i ich rolę w powrocie do szkoły. Porozmawiaj o tym, czego nauczyliście się o sobie w czasie pandemii. Zróbcie listę pozytywnych rzeczy, które dalej można rozwijać. Doceniaj małe kroki, chwal za pokonywanie trudności. Daj dziecku czas na przystosowanie się do powrotu do szkoły, nie popędzaj.</a:t>
            </a:r>
          </a:p>
          <a:p>
            <a:pPr>
              <a:lnSpc>
                <a:spcPct val="90000"/>
              </a:lnSpc>
            </a:pPr>
            <a:r>
              <a:rPr lang="pl-PL" sz="1500" dirty="0"/>
              <a:t>Zgłoś się do specjalisty (np. psycholog, psychoterapeuta, pedagog, interwent kryzysowy), jeśli silne objawy kryzysu u dziecka utrzymują się ponad miesiąc. Specjalista nie będzie oceniał twoich umiejętności rodzicielskich, chociaż może zasugerować jakąś zmianę. Zaniepokoić powinny cię w szczególności: niski nastrój, brak odczuwania radości, utrata pasji i zainteresowań, silna drażliwość, mocne wahania nastroju, zaburzenia snu i apetytu, paniczne unikanie tematu powrotu do szkoły.</a:t>
            </a:r>
          </a:p>
          <a:p>
            <a:pPr>
              <a:lnSpc>
                <a:spcPct val="90000"/>
              </a:lnSpc>
            </a:pPr>
            <a:r>
              <a:rPr lang="pl-PL" sz="1500" dirty="0"/>
              <a:t> Dbaj o siebie i buduj atmosferę wsparcia razem z nauczycielami (im też jest ciężko). Grasz</a:t>
            </a:r>
            <a:br>
              <a:rPr lang="pl-PL" sz="1500" dirty="0"/>
            </a:br>
            <a:r>
              <a:rPr lang="pl-PL" sz="1500" dirty="0"/>
              <a:t>z nauczycielami do jednej bramki, a nie w przeciwnych drużynach. Dzieci potrzebują wypoczętych, szczęśliwych, realizujących się także poza rodzicielstwem mam i ojców. Swoją postawą wobec nauczycieli i powrotu do szkoły modelujesz zachowanie dziecka</a:t>
            </a:r>
          </a:p>
          <a:p>
            <a:pPr>
              <a:lnSpc>
                <a:spcPct val="90000"/>
              </a:lnSpc>
            </a:pPr>
            <a:endParaRPr lang="pl-PL" sz="15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80FF9C4E-6D51-45AF-B35F-8742D47CC85D}"/>
              </a:ext>
            </a:extLst>
          </p:cNvPr>
          <p:cNvSpPr txBox="1"/>
          <p:nvPr/>
        </p:nvSpPr>
        <p:spPr>
          <a:xfrm>
            <a:off x="6996418" y="5972961"/>
            <a:ext cx="37846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Więcej informacji: https://szkola-od-nowa.pl/</a:t>
            </a:r>
          </a:p>
        </p:txBody>
      </p:sp>
    </p:spTree>
    <p:extLst>
      <p:ext uri="{BB962C8B-B14F-4D97-AF65-F5344CB8AC3E}">
        <p14:creationId xmlns:p14="http://schemas.microsoft.com/office/powerpoint/2010/main" val="3915576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21F6D0-0BC0-4CFD-A4D5-6D553B06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 W KRYZYSIE PSYCHICZNYM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D78331D-3D3D-49AD-92B2-4A70A6A8C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131"/>
            <a:ext cx="8596668" cy="446423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Antydepresyjny Telefon Forum Przeciw Depresji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22 594 91 00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(czynny w każdą środę – czwartek od 17.00 do 19.00)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koszt połączenia jak na numer stacjonarny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wg taryfy Twojego operatora telefonicznego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 zaufania dla osób dorosłych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kryzysie emocjonalnym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116 123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(poniedziałek-piątek od 14:00-22:00, połączenie bezpłatne)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Telefon Zaufania dla Dzieci i Młodzieży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tel. 116 111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(czynny 7 dni w tygodniu, 24 h na dobę)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2679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F8B4C9-6CBD-40FB-9F77-B7A67FEC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Książki warte przeczytania: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19BCEB-9A36-4591-8DD8-95129069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2573"/>
            <a:ext cx="8596668" cy="464879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Ambroziak K., Kołakowski A., Siwek K. (2018). Nastolatek a depresja. Praktyczny poradnik dla rodziców i młodzieży. Sopot: </a:t>
            </a:r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Gdańskie Wydaw­nictwo Psychologiczne.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Babiker</a:t>
            </a:r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G.,Arnold</a:t>
            </a:r>
            <a:r>
              <a:rPr lang="pl-PL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L.(2002).Autoagresja. Mowa zranionego ciała. Gdańsk: Gdańskie Wydaw­nictwo Psychologiczne.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Obuchowska I. (1996). Drogi dorastania. Warszawa: wydawnictwo szkolne i pedagogiczne spółka akcyjna.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Oleszkowicz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Senejko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(2011). Psychologia dorastania. Warszawa: PWN.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Piotrowski K, Ziółkowska B, Wojciechowska J. (2014). Wczesna faza dorastania. Warszawa: Instytut Badań Edukacyjnych.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Wycisk J, Ziółkowska B. (2019). Autodestruktywność dzieci i młodzieży. Warszawa: Wydawnictwo DIFIN.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Wygotski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L. S. (2002). Rozwój zainteresowań w okresie dorastania. Poznań: Wydawnictwo Zysk i S-ka.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Ziółkowska B, Weber M. (2011). Piękno w okresie dojrzewania. Spostrzeganie własnego ciała i prewencja zaburzeń łaknienia w środowisku szkolnym. Warszawa: Wydawnictwo DIFIN.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8347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AB6FCDC-FCA5-4B21-8BC9-2AE9940BC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pl-PL" dirty="0"/>
              <a:t>Wyniki badań Fundacji Edukacji Zdrowotnej </a:t>
            </a:r>
            <a:br>
              <a:rPr lang="pl-PL" dirty="0"/>
            </a:br>
            <a:r>
              <a:rPr lang="pl-PL" dirty="0"/>
              <a:t>i Psychoterapii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795FE9-020F-42C1-A00D-48C75FD42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918" y="1109145"/>
            <a:ext cx="6341016" cy="4603900"/>
          </a:xfrm>
        </p:spPr>
        <p:txBody>
          <a:bodyPr anchor="ctr">
            <a:normAutofit/>
          </a:bodyPr>
          <a:lstStyle/>
          <a:p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w maju 2020 roku Fundacja Edukacji Zdrowotnej</a:t>
            </a:r>
            <a:b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Psychoterapii przeprowadziła badanie wśród młodzieży (Raport 2020. Etat w sieci), dotyczące funkcjonowania młodych w czasie </a:t>
            </a:r>
            <a:r>
              <a:rPr lang="pl-P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lockdownu</a:t>
            </a:r>
            <a:r>
              <a:rPr lang="pl-P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wyłonił się przytłaczający obraz ich życia. Zdalna stała się praca, zdalna nauka, zdalne kontakty z rodziną i przyjaciółmi, zdalna rozrywka. Choć część młodzieży radziła sobie w tej sytuacji bardzo dobrze, większość przeżywała trudności. Wszyscy jednak uważali, że nadmiarowy czas spędzany przed ekranem na dłuższą metę zaburza ich funkcjonowanie.</a:t>
            </a:r>
          </a:p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Fundacja badania powtórzyła w listopadzie 2020 roku </a:t>
            </a:r>
            <a:r>
              <a:rPr lang="pl-PL" dirty="0">
                <a:effectLst/>
                <a:latin typeface="Times New Roman" panose="02020603050405020304" pitchFamily="18" charset="0"/>
              </a:rPr>
              <a:t>(przebadano 806 od osób w wieku 11-18 lat i kolejne 100 od młodych dorosłych 18-26 lat).</a:t>
            </a:r>
            <a:endParaRPr lang="pl-P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8299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872144-8C43-426B-8B7C-9C903E50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1695"/>
          </a:xfrm>
        </p:spPr>
        <p:txBody>
          <a:bodyPr>
            <a:normAutofit fontScale="90000"/>
          </a:bodyPr>
          <a:lstStyle/>
          <a:p>
            <a:r>
              <a:rPr lang="pl-PL" dirty="0"/>
              <a:t>Strony warte przejrzenia: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7650A3-1EEF-44A4-8109-BE5943CC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1295"/>
            <a:ext cx="8596668" cy="4590067"/>
          </a:xfrm>
        </p:spPr>
        <p:txBody>
          <a:bodyPr>
            <a:normAutofit lnSpcReduction="10000"/>
          </a:bodyPr>
          <a:lstStyle/>
          <a:p>
            <a:r>
              <a:rPr lang="pl-PL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https://forumprzeciwdepresji.pl</a:t>
            </a:r>
            <a:endParaRPr lang="pl-PL" sz="180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https://dimedic.eu/pl/wiedza/depresja-nastolatkow-jak-rozpoznac-objawy-u-mlodziezy</a:t>
            </a:r>
            <a:endParaRPr lang="pl-PL" sz="1800" u="sng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https://szkola-od-nowa.pl</a:t>
            </a:r>
          </a:p>
          <a:p>
            <a:r>
              <a:rPr lang="pl-PL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https://ppp23.waw.pl/kiedy-z-nastolatkiem-do-psychologa</a:t>
            </a:r>
          </a:p>
          <a:p>
            <a:r>
              <a:rPr lang="pl-PL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https://www.edukacja-zdrowotna.pl</a:t>
            </a:r>
          </a:p>
          <a:p>
            <a:r>
              <a:rPr lang="pl-PL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https://fdds.pl</a:t>
            </a:r>
          </a:p>
          <a:p>
            <a:r>
              <a:rPr lang="pl-PL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http://zobaczjestem.pl</a:t>
            </a:r>
          </a:p>
          <a:p>
            <a:endParaRPr lang="pl-PL" u="sng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92D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ZACHĘCAMY TAKŻE </a:t>
            </a:r>
          </a:p>
          <a:p>
            <a:pPr marL="0" indent="0">
              <a:buNone/>
            </a:pPr>
            <a:r>
              <a:rPr lang="pl-PL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ZAPOZNANIA SIĘ Z ZAKTUALIZOWANĄ BAZA DANYCH INSTYTUCJI POMOCOWYCH DLA UCZNIOW I RODZICÓW, ZAMIESZCZONĄ NA STRONIE INTERNETOWEJ SZKOŁY :</a:t>
            </a:r>
          </a:p>
          <a:p>
            <a:r>
              <a:rPr lang="pl-PL" sz="18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http://www.zsrz.lublin.pl/zsrz/strony/szkola/dokumenty/baza.pdf</a:t>
            </a:r>
          </a:p>
          <a:p>
            <a:endParaRPr lang="pl-PL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Obraz zawierający niebo, zewnętrzne, pole&#10;&#10;Opis wygenerowany automatycznie">
            <a:extLst>
              <a:ext uri="{FF2B5EF4-FFF2-40B4-BE49-F238E27FC236}">
                <a16:creationId xmlns:a16="http://schemas.microsoft.com/office/drawing/2014/main" id="{E05ABBF0-E610-41BB-A7E9-D2DE43F17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515" y="2292990"/>
            <a:ext cx="4038600" cy="269557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94088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7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0" name="Straight Connector 8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1" name="Rectangle 19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2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Isosceles Triangle 2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4" name="pole tekstowe 1">
            <a:extLst>
              <a:ext uri="{FF2B5EF4-FFF2-40B4-BE49-F238E27FC236}">
                <a16:creationId xmlns:a16="http://schemas.microsoft.com/office/drawing/2014/main" id="{674CAC62-E731-4B93-9525-05E478B50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7677668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86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8FCDAE-BBE9-4BA6-92FC-244B4065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44945"/>
          </a:xfrm>
        </p:spPr>
        <p:txBody>
          <a:bodyPr>
            <a:normAutofit/>
          </a:bodyPr>
          <a:lstStyle/>
          <a:p>
            <a:r>
              <a:rPr lang="pl-PL" sz="2800" dirty="0"/>
              <a:t>Wyniki badań – problemy psychiczne nastolatków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580BFFD-E583-4049-A5D9-51C44E7B27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182" y="1219200"/>
            <a:ext cx="4932218" cy="5338618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F0883D2F-20EF-49C0-A769-0084536ADD85}"/>
              </a:ext>
            </a:extLst>
          </p:cNvPr>
          <p:cNvSpPr txBox="1"/>
          <p:nvPr/>
        </p:nvSpPr>
        <p:spPr>
          <a:xfrm>
            <a:off x="7667538" y="6059055"/>
            <a:ext cx="3600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Źródło obrazu: </a:t>
            </a:r>
            <a:r>
              <a:rPr lang="pl-PL" sz="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https://sp4boleslawiec.pl/files/23/raport-etat-w-sieci-20.pdf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527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42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1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7" name="Isosceles Triangle 6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1" name="Isosceles Triangle 7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02C13BA-14B1-4470-9DB5-05E612433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EADDC660-4BE7-4093-98B8-D8D34F2B88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390" r="12056" b="2"/>
          <a:stretch/>
        </p:blipFill>
        <p:spPr>
          <a:xfrm>
            <a:off x="818075" y="1168399"/>
            <a:ext cx="3735126" cy="4610101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B1E39A-2267-459C-B166-03EAE5876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1276" y="489527"/>
            <a:ext cx="6323437" cy="566574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FFFF"/>
                </a:solidFill>
                <a:effectLst/>
              </a:rPr>
              <a:t>W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polskim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badaniu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zapytano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uczniów</a:t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  <a:effectLst/>
              </a:rPr>
              <a:t>o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próby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samobójcze</a:t>
            </a:r>
            <a:r>
              <a:rPr lang="en-US" sz="2400" dirty="0">
                <a:solidFill>
                  <a:srgbClr val="FFFFFF"/>
                </a:solidFill>
                <a:effectLst/>
              </a:rPr>
              <a:t> w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pierwszym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okresie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nauki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zdalnej</a:t>
            </a:r>
            <a:r>
              <a:rPr lang="en-US" sz="2400" dirty="0">
                <a:solidFill>
                  <a:srgbClr val="FFFFFF"/>
                </a:solidFill>
                <a:effectLst/>
              </a:rPr>
              <a:t> (do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końca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roku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szkolnego</a:t>
            </a:r>
            <a:r>
              <a:rPr lang="en-US" sz="2400" dirty="0">
                <a:solidFill>
                  <a:srgbClr val="FFFFFF"/>
                </a:solidFill>
                <a:effectLst/>
              </a:rPr>
              <a:t> 2020) 2,9%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respondentów</a:t>
            </a:r>
            <a:r>
              <a:rPr lang="en-US" sz="2400" dirty="0">
                <a:solidFill>
                  <a:srgbClr val="FFFFFF"/>
                </a:solidFill>
                <a:effectLst/>
              </a:rPr>
              <a:t> w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wieku</a:t>
            </a:r>
            <a:r>
              <a:rPr lang="en-US" sz="2400" dirty="0">
                <a:solidFill>
                  <a:srgbClr val="FFFFFF"/>
                </a:solidFill>
                <a:effectLst/>
              </a:rPr>
              <a:t> 15-17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lat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zadeklarowało</a:t>
            </a:r>
            <a:r>
              <a:rPr lang="en-US" sz="2400" dirty="0">
                <a:solidFill>
                  <a:srgbClr val="FF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że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próbowało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popełnić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samobójstwo</a:t>
            </a:r>
            <a:r>
              <a:rPr lang="en-US" sz="2400" dirty="0">
                <a:solidFill>
                  <a:srgbClr val="FFFFFF"/>
                </a:solidFill>
                <a:effectLst/>
              </a:rPr>
              <a:t>. </a:t>
            </a:r>
            <a:endParaRPr lang="pl-PL" sz="2400" dirty="0">
              <a:solidFill>
                <a:srgbClr val="FFFFFF"/>
              </a:solidFill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err="1">
                <a:solidFill>
                  <a:srgbClr val="FFFFFF"/>
                </a:solidFill>
                <a:effectLst/>
              </a:rPr>
              <a:t>Badanie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Fundacji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Edukacji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zdrowotnej</a:t>
            </a:r>
            <a:br>
              <a:rPr lang="pl-PL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Psychoterapii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dało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następujące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wyniki</a:t>
            </a:r>
            <a:r>
              <a:rPr lang="en-US" sz="2400" dirty="0">
                <a:solidFill>
                  <a:srgbClr val="FFFFFF"/>
                </a:solidFill>
                <a:effectLst/>
              </a:rPr>
              <a:t>‒ 4%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badanych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zgłosiło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poważne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myśli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samobójcze</a:t>
            </a:r>
            <a:r>
              <a:rPr lang="en-US" sz="2400" dirty="0">
                <a:solidFill>
                  <a:srgbClr val="FF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kolejne</a:t>
            </a:r>
            <a:r>
              <a:rPr lang="en-US" sz="2400" dirty="0">
                <a:solidFill>
                  <a:srgbClr val="FFFFFF"/>
                </a:solidFill>
                <a:effectLst/>
              </a:rPr>
              <a:t> 6,5%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wyraziło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pragnienie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śmierci</a:t>
            </a:r>
            <a:r>
              <a:rPr lang="en-US" sz="2400" dirty="0">
                <a:solidFill>
                  <a:srgbClr val="FFFFFF"/>
                </a:solidFill>
                <a:effectLst/>
              </a:rPr>
              <a:t>, a 32,1%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miewało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myśli</a:t>
            </a:r>
            <a:r>
              <a:rPr lang="en-US" sz="2400" dirty="0">
                <a:solidFill>
                  <a:srgbClr val="FFFFFF"/>
                </a:solidFill>
                <a:effectLst/>
              </a:rPr>
              <a:t> o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śmierci</a:t>
            </a:r>
            <a:r>
              <a:rPr lang="en-US" sz="2400" dirty="0">
                <a:solidFill>
                  <a:srgbClr val="FFFFFF"/>
                </a:solidFill>
                <a:effectLst/>
              </a:rPr>
              <a:t>. 57,4%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badanych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było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wolnych</a:t>
            </a:r>
            <a:r>
              <a:rPr lang="en-US" sz="2400" dirty="0">
                <a:solidFill>
                  <a:srgbClr val="FFFFFF"/>
                </a:solidFill>
                <a:effectLst/>
              </a:rPr>
              <a:t> od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tego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typu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myśli</a:t>
            </a:r>
            <a:r>
              <a:rPr lang="en-US" sz="2400" dirty="0">
                <a:solidFill>
                  <a:srgbClr val="FFFFFF"/>
                </a:solidFill>
                <a:effectLst/>
              </a:rPr>
              <a:t>.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Myśli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te</a:t>
            </a:r>
            <a:r>
              <a:rPr lang="en-US" sz="2400" dirty="0">
                <a:solidFill>
                  <a:srgbClr val="FFFFFF"/>
                </a:solidFill>
                <a:effectLst/>
              </a:rPr>
              <a:t> (jak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wynika</a:t>
            </a:r>
            <a:r>
              <a:rPr lang="en-US" sz="2400" dirty="0">
                <a:solidFill>
                  <a:srgbClr val="FFFFFF"/>
                </a:solidFill>
                <a:effectLst/>
              </a:rPr>
              <a:t> z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analizy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jakościowej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wypowiedzi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dowolnych</a:t>
            </a:r>
            <a:r>
              <a:rPr lang="en-US" sz="2400" dirty="0">
                <a:solidFill>
                  <a:srgbClr val="FFFFFF"/>
                </a:solidFill>
                <a:effectLst/>
              </a:rPr>
              <a:t>),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wynika</a:t>
            </a:r>
            <a:r>
              <a:rPr lang="pl-PL" sz="2400" dirty="0" err="1">
                <a:solidFill>
                  <a:srgbClr val="FFFFFF"/>
                </a:solidFill>
                <a:effectLst/>
              </a:rPr>
              <a:t>ły</a:t>
            </a:r>
            <a:r>
              <a:rPr lang="en-US" sz="2400" dirty="0">
                <a:solidFill>
                  <a:srgbClr val="FFFFFF"/>
                </a:solidFill>
                <a:effectLst/>
              </a:rPr>
              <a:t> z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poczucia</a:t>
            </a:r>
            <a:r>
              <a:rPr lang="en-US" sz="2400" dirty="0">
                <a:solidFill>
                  <a:srgbClr val="FF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że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sytuacja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kryzysu</a:t>
            </a:r>
            <a:r>
              <a:rPr lang="en-US" sz="2400" dirty="0">
                <a:solidFill>
                  <a:srgbClr val="FF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problemy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związane</a:t>
            </a:r>
            <a:r>
              <a:rPr lang="en-US" sz="2400" dirty="0">
                <a:solidFill>
                  <a:srgbClr val="FFFFFF"/>
                </a:solidFill>
                <a:effectLst/>
              </a:rPr>
              <a:t> z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nauką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zdalną</a:t>
            </a:r>
            <a:r>
              <a:rPr lang="en-US" sz="2400" dirty="0">
                <a:solidFill>
                  <a:srgbClr val="FF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lockdownem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oraz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izolacją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społeczną</a:t>
            </a:r>
            <a:r>
              <a:rPr lang="en-US" sz="2400" dirty="0">
                <a:solidFill>
                  <a:srgbClr val="FFFFFF"/>
                </a:solidFill>
                <a:effectLst/>
              </a:rPr>
              <a:t>,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odbierały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młodzieży</a:t>
            </a:r>
            <a:r>
              <a:rPr lang="en-US" sz="2400" dirty="0">
                <a:solidFill>
                  <a:srgbClr val="FFFFFF"/>
                </a:solidFill>
                <a:effectLst/>
              </a:rPr>
              <a:t> 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nadzieję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na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możliwość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normalnego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życia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i</a:t>
            </a:r>
            <a:r>
              <a:rPr lang="en-US" sz="240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dirty="0" err="1">
                <a:solidFill>
                  <a:srgbClr val="FFFFFF"/>
                </a:solidFill>
                <a:effectLst/>
              </a:rPr>
              <a:t>rozwoju</a:t>
            </a:r>
            <a:endParaRPr lang="en-US" sz="240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D7EF4FA-CE38-47E3-9976-88BC417CA1ED}"/>
              </a:ext>
            </a:extLst>
          </p:cNvPr>
          <p:cNvSpPr txBox="1"/>
          <p:nvPr/>
        </p:nvSpPr>
        <p:spPr>
          <a:xfrm>
            <a:off x="2785145" y="6350466"/>
            <a:ext cx="37351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Źródło obrazu: </a:t>
            </a:r>
            <a:r>
              <a:rPr kumimoji="0" lang="pl-PL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https://sp4boleslawiec.pl/files/23/raport-etat-w-sieci-20.pdf</a:t>
            </a:r>
          </a:p>
        </p:txBody>
      </p:sp>
    </p:spTree>
    <p:extLst>
      <p:ext uri="{BB962C8B-B14F-4D97-AF65-F5344CB8AC3E}">
        <p14:creationId xmlns:p14="http://schemas.microsoft.com/office/powerpoint/2010/main" val="287707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E045C2-8F06-49F8-B409-88F9E7DC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pl-PL" dirty="0"/>
              <a:t>Depresja i samobójstwa </a:t>
            </a:r>
            <a:br>
              <a:rPr lang="pl-PL" dirty="0"/>
            </a:br>
            <a:r>
              <a:rPr lang="pl-PL" dirty="0"/>
              <a:t>u nastolatków:</a:t>
            </a:r>
          </a:p>
        </p:txBody>
      </p:sp>
      <p:pic>
        <p:nvPicPr>
          <p:cNvPr id="5" name="Obraz 4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3F3999D4-EAA3-4CD8-8818-95ED2BFBB3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03" r="28385" b="3943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E1A174-4BA7-4832-B125-4B093C32D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1500" dirty="0"/>
              <a:t>Światowa Organizacja Zdrowia szacuje, że na depresję choruje: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sz="1500" dirty="0"/>
              <a:t>1% dzieci 2-3 letnich,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sz="1500" dirty="0"/>
              <a:t>2% dzieci 6-12 letnich,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pl-PL" sz="1500" dirty="0"/>
              <a:t>20% osób przed ukończeniem 18 roku życia.</a:t>
            </a:r>
          </a:p>
          <a:p>
            <a:pPr>
              <a:lnSpc>
                <a:spcPct val="90000"/>
              </a:lnSpc>
            </a:pPr>
            <a:r>
              <a:rPr lang="pl-PL" sz="1500" dirty="0"/>
              <a:t>Przed pokwitaniem na depresję chorują tak samo często dziewczęta i chłopcy, od okresu dojrzewania choroba jest diagnozowana2 razy częściej u dziewcząt.</a:t>
            </a:r>
          </a:p>
          <a:p>
            <a:pPr>
              <a:lnSpc>
                <a:spcPct val="90000"/>
              </a:lnSpc>
            </a:pPr>
            <a:r>
              <a:rPr lang="pl-PL" sz="1500" dirty="0"/>
              <a:t>W ciągu ostatnich 10 lat komenda Główna Policji zarejestrowała 1168 zamachów samobójczych zakończonych zgonem wśród osób poniżej 18 roku życia.</a:t>
            </a:r>
          </a:p>
          <a:p>
            <a:pPr>
              <a:lnSpc>
                <a:spcPct val="90000"/>
              </a:lnSpc>
            </a:pPr>
            <a:r>
              <a:rPr lang="pl-PL" sz="1500" dirty="0"/>
              <a:t>Samobójstwa stanowią drugą, po wypadkach komunikacyjnych, przyczynę zgonów wśród młodych ludzi.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58B1BA51-D46F-496C-80CF-E7FDDBDB4DC7}"/>
              </a:ext>
            </a:extLst>
          </p:cNvPr>
          <p:cNvSpPr txBox="1"/>
          <p:nvPr/>
        </p:nvSpPr>
        <p:spPr>
          <a:xfrm>
            <a:off x="7472218" y="5718196"/>
            <a:ext cx="32142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Źródło obrazu: akademiadojrzewania.pl</a:t>
            </a:r>
          </a:p>
        </p:txBody>
      </p:sp>
    </p:spTree>
    <p:extLst>
      <p:ext uri="{BB962C8B-B14F-4D97-AF65-F5344CB8AC3E}">
        <p14:creationId xmlns:p14="http://schemas.microsoft.com/office/powerpoint/2010/main" val="338166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4FCB7502-CC01-4387-A1CD-DFDB1FAD410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204" y="974976"/>
            <a:ext cx="6161592" cy="459038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0951AC5-F66B-4354-98D0-14225A2C4836}"/>
              </a:ext>
            </a:extLst>
          </p:cNvPr>
          <p:cNvSpPr txBox="1"/>
          <p:nvPr/>
        </p:nvSpPr>
        <p:spPr>
          <a:xfrm>
            <a:off x="7746334" y="1052945"/>
            <a:ext cx="3688284" cy="4608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Spośród wskazanych objawów depresji u nastolatków, najważniejszym kryterium diagnostycznym jest stwierdzenie chronicznego pogorszenia nastroju</a:t>
            </a:r>
            <a:b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perspektywie przynajmniej 2-tygodniowej. Pamiętajmy jednak, że zazwyczaj o zaburzeniach depresyjnych mówimy w przypadku wystąpienia łącznie większej liczby symptomów, które stanowią kompletny zespół chorobowy. Nie należy więc koncentrować się na pojedynczych </a:t>
            </a:r>
            <a:r>
              <a:rPr lang="pl-PL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zachowaniach</a:t>
            </a:r>
            <a:br>
              <a:rPr lang="pl-PL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postawach, lecz spróbować spojrzeć na dziecko całościowo.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70C9E68-7E53-4857-9768-950886E9950F}"/>
              </a:ext>
            </a:extLst>
          </p:cNvPr>
          <p:cNvSpPr txBox="1"/>
          <p:nvPr/>
        </p:nvSpPr>
        <p:spPr>
          <a:xfrm>
            <a:off x="1856509" y="5735782"/>
            <a:ext cx="5161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Źródło obrazu: https://forumprzeciwdepresji.pl/depresja/o-chorobie/moj-bliski-ma-depresje</a:t>
            </a:r>
          </a:p>
        </p:txBody>
      </p:sp>
    </p:spTree>
    <p:extLst>
      <p:ext uri="{BB962C8B-B14F-4D97-AF65-F5344CB8AC3E}">
        <p14:creationId xmlns:p14="http://schemas.microsoft.com/office/powerpoint/2010/main" val="351258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5C94C2B-4AA7-40A6-A81A-9B411FC4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pl-PL" sz="2800"/>
              <a:t>SAMOUSZKODZENIA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Symbol zastępczy zawartości 2">
            <a:extLst>
              <a:ext uri="{FF2B5EF4-FFF2-40B4-BE49-F238E27FC236}">
                <a16:creationId xmlns:a16="http://schemas.microsoft.com/office/drawing/2014/main" id="{54AEA7DD-CD85-498F-B0DB-A0943CF4C3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036011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318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47C554-3BAB-429D-B004-5C07461B0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485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samouszkodzeń w życiu człowieka wg Glorii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Babiker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Lois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Arnold: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89430C39-E3BE-42E4-B392-BEF4257858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5677" y="1452584"/>
            <a:ext cx="3959604" cy="4588778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7887B74-3C6B-4D60-92AD-F5D8B1A42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384183"/>
            <a:ext cx="4184034" cy="465717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związane z radzeniem sobie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przetrwaniem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regulacja napięcia i lęku, radzenie sobie z gniewem, unikanie.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związane z ja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wzmożenie poczucia autonomii i kontroli, odzyskiwanie poczucia rzeczywistości, okazja do zaopiekowania się sobie.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związane z radzeniem sobie z własnym doświadczeniem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demonstrowanie lub wyrażanie własnych doświadczeń traumatycznych, ponowne przeżywanie urazu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związane z karaniem własnej osoby</a:t>
            </a:r>
            <a:b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byciem ofiarą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karanie się, oczyszczanie, karanie prześladowcy, radzenie sobie z dezorientacją w sferze doznań seksualnych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Funkcje dotyczące relacji z innymi ludźmi: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komunikacja, karanie innych, wywieranie wpływu na zachowanie innych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B26664-45E8-40FC-B097-2F447D1E3EEE}"/>
              </a:ext>
            </a:extLst>
          </p:cNvPr>
          <p:cNvSpPr txBox="1"/>
          <p:nvPr/>
        </p:nvSpPr>
        <p:spPr>
          <a:xfrm>
            <a:off x="4082642" y="6041362"/>
            <a:ext cx="201335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Źródło obrazu: https://ppp23.waw.pl</a:t>
            </a:r>
          </a:p>
        </p:txBody>
      </p:sp>
    </p:spTree>
    <p:extLst>
      <p:ext uri="{BB962C8B-B14F-4D97-AF65-F5344CB8AC3E}">
        <p14:creationId xmlns:p14="http://schemas.microsoft.com/office/powerpoint/2010/main" val="271453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22FCF94-A104-41BC-AB60-DD12E11E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8218"/>
          </a:xfrm>
        </p:spPr>
        <p:txBody>
          <a:bodyPr>
            <a:normAutofit/>
          </a:bodyPr>
          <a:lstStyle/>
          <a:p>
            <a:r>
              <a:rPr lang="pl-PL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„Znaki ostrzegawcze” i czynniki ryzyka samobójczego</a:t>
            </a:r>
            <a:endParaRPr lang="pl-PL" sz="3000" dirty="0"/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1D247E8-F7B1-4664-B6E4-9266638F8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2521732"/>
              </p:ext>
            </p:extLst>
          </p:nvPr>
        </p:nvGraphicFramePr>
        <p:xfrm>
          <a:off x="677863" y="1570182"/>
          <a:ext cx="8596312" cy="447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01602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</TotalTime>
  <Words>2472</Words>
  <Application>Microsoft Office PowerPoint</Application>
  <PresentationFormat>Panoramiczny</PresentationFormat>
  <Paragraphs>107</Paragraphs>
  <Slides>21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Trebuchet MS</vt:lpstr>
      <vt:lpstr>Wingdings</vt:lpstr>
      <vt:lpstr>Wingdings 3</vt:lpstr>
      <vt:lpstr>Faseta</vt:lpstr>
      <vt:lpstr>Analiza trudności w zakresie zdrowia psychicznego uczniów powstałych wskutek izolacji społecznej oraz sposoby radzenia sobie z nimi </vt:lpstr>
      <vt:lpstr>Wyniki badań Fundacji Edukacji Zdrowotnej  i Psychoterapii</vt:lpstr>
      <vt:lpstr>Wyniki badań – problemy psychiczne nastolatków</vt:lpstr>
      <vt:lpstr>Prezentacja programu PowerPoint</vt:lpstr>
      <vt:lpstr>Depresja i samobójstwa  u nastolatków:</vt:lpstr>
      <vt:lpstr>Prezentacja programu PowerPoint</vt:lpstr>
      <vt:lpstr>SAMOUSZKODZENIA</vt:lpstr>
      <vt:lpstr>Funkcje samouszkodzeń w życiu człowieka wg Glorii Babiker i Lois Arnold: </vt:lpstr>
      <vt:lpstr>„Znaki ostrzegawcze” i czynniki ryzyka samobójczego</vt:lpstr>
      <vt:lpstr>Leczenie depresji u młodzieży</vt:lpstr>
      <vt:lpstr>Prezentacja programu PowerPoint</vt:lpstr>
      <vt:lpstr>Kryteria uzależnienia</vt:lpstr>
      <vt:lpstr>Substancje psychoaktywne - wzorce używania u dzieci i młodzieży</vt:lpstr>
      <vt:lpstr>Pomoc osobom uzależnionym jest ważna </vt:lpstr>
      <vt:lpstr>Prezentacja programu PowerPoint</vt:lpstr>
      <vt:lpstr>PORADY DLA DZIECI I MŁODZIEŻY </vt:lpstr>
      <vt:lpstr>PORADY DLA RODZICÓW </vt:lpstr>
      <vt:lpstr>POMOC W KRYZYSIE PSYCHICZNYM </vt:lpstr>
      <vt:lpstr>Książki warte przeczytania:</vt:lpstr>
      <vt:lpstr>Strony warte przejrzenia: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</dc:creator>
  <cp:lastModifiedBy>Monika Minkiewicz - Stachyra</cp:lastModifiedBy>
  <cp:revision>25</cp:revision>
  <dcterms:created xsi:type="dcterms:W3CDTF">2021-06-24T06:42:12Z</dcterms:created>
  <dcterms:modified xsi:type="dcterms:W3CDTF">2021-06-24T18:56:53Z</dcterms:modified>
</cp:coreProperties>
</file>